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78" r:id="rId3"/>
    <p:sldId id="398" r:id="rId4"/>
    <p:sldId id="310" r:id="rId5"/>
    <p:sldId id="257" r:id="rId6"/>
    <p:sldId id="377" r:id="rId7"/>
    <p:sldId id="295" r:id="rId8"/>
    <p:sldId id="291" r:id="rId9"/>
    <p:sldId id="348" r:id="rId10"/>
    <p:sldId id="367" r:id="rId11"/>
    <p:sldId id="355" r:id="rId12"/>
    <p:sldId id="356" r:id="rId13"/>
    <p:sldId id="357" r:id="rId14"/>
    <p:sldId id="362" r:id="rId15"/>
    <p:sldId id="372" r:id="rId16"/>
    <p:sldId id="374" r:id="rId17"/>
    <p:sldId id="324" r:id="rId18"/>
    <p:sldId id="360" r:id="rId19"/>
    <p:sldId id="296" r:id="rId20"/>
    <p:sldId id="325" r:id="rId21"/>
    <p:sldId id="326" r:id="rId22"/>
    <p:sldId id="307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519"/>
    <a:srgbClr val="EAEFEA"/>
    <a:srgbClr val="96EAE6"/>
    <a:srgbClr val="81FFBA"/>
    <a:srgbClr val="5AAB1E"/>
    <a:srgbClr val="AED99B"/>
    <a:srgbClr val="4F867D"/>
    <a:srgbClr val="98BF37"/>
    <a:srgbClr val="2B4F3F"/>
    <a:srgbClr val="B6D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79" autoAdjust="0"/>
    <p:restoredTop sz="82554" autoAdjust="0"/>
  </p:normalViewPr>
  <p:slideViewPr>
    <p:cSldViewPr snapToGrid="0">
      <p:cViewPr varScale="1">
        <p:scale>
          <a:sx n="73" d="100"/>
          <a:sy n="73" d="100"/>
        </p:scale>
        <p:origin x="-702" y="-90"/>
      </p:cViewPr>
      <p:guideLst>
        <p:guide orient="horz" pos="2251"/>
        <p:guide orient="horz" pos="3203"/>
        <p:guide orient="horz" pos="1214"/>
        <p:guide orient="horz" pos="1661"/>
        <p:guide orient="horz" pos="2098"/>
        <p:guide orient="horz" pos="2953"/>
        <p:guide orient="horz" pos="1555"/>
        <p:guide pos="3795"/>
        <p:guide pos="3434"/>
        <p:guide pos="3189"/>
        <p:guide pos="5586"/>
        <p:guide pos="5439"/>
        <p:guide pos="975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EF55CAEE-9351-405D-B604-5A2BE040498C}" type="datetimeFigureOut">
              <a:rPr lang="zh-CN" altLang="en-US"/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4026F42-6C18-436D-9B0C-AEFDE08ED31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1CDE-4FB8-4F7D-8D86-26D5D6572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2BEEF-3F49-4E9C-B14E-D1724661BD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77694" y="1012335"/>
            <a:ext cx="2226529" cy="412019"/>
          </a:xfrm>
          <a:prstGeom prst="rect">
            <a:avLst/>
          </a:prstGeom>
        </p:spPr>
        <p:txBody>
          <a:bodyPr/>
          <a:lstStyle>
            <a:lvl1pPr algn="ctr">
              <a:defRPr sz="2485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421005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485775" cy="11901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85775" y="543840"/>
            <a:ext cx="37197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52F6-DC1F-41FF-8E62-B25756EC5C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17FA-FCC5-4EE0-A28A-D833B40263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419A4-C857-4B04-9E70-453420B4E2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76765-1DFD-4515-87EE-5ED40E7201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4B888-605F-42D5-9B85-FE32AD1C98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BEF89-29F2-4702-85D0-0FA1D72D6B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F78E8-AF35-44E5-8540-08F45E5BF9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A111-6C44-4ADA-8907-E6E0E321ED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97519">
            <a:alpha val="4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F463C627-6A63-442D-9051-38C884ED0C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BB62685-5D3F-46CE-A885-364600ECF8E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microsoft.com/office/2007/relationships/hdphoto" Target="../media/hdphoto1.wdp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" Target="slide9.xml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" Target="slide1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/>
          <p:nvPr/>
        </p:nvSpPr>
        <p:spPr>
          <a:xfrm>
            <a:off x="2000802" y="2230243"/>
            <a:ext cx="8475291" cy="1026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共享课程教学运行事务与平台功能介绍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44" y="131346"/>
            <a:ext cx="3076599" cy="9034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" y="4886440"/>
            <a:ext cx="1630683" cy="18867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5" y="4705647"/>
            <a:ext cx="1663667" cy="2114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40" y="6024564"/>
            <a:ext cx="2576660" cy="74859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五边形 4"/>
          <p:cNvSpPr/>
          <p:nvPr/>
        </p:nvSpPr>
        <p:spPr>
          <a:xfrm>
            <a:off x="94266" y="75411"/>
            <a:ext cx="5095920" cy="509047"/>
          </a:xfrm>
          <a:prstGeom prst="homePlate">
            <a:avLst/>
          </a:prstGeom>
          <a:solidFill>
            <a:srgbClr val="197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        在线学习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课程通知发布</a:t>
            </a:r>
            <a:endParaRPr lang="zh-CN" altLang="en-US" sz="2400" dirty="0">
              <a:solidFill>
                <a:srgbClr val="197519"/>
              </a:solidFill>
            </a:endParaRPr>
          </a:p>
        </p:txBody>
      </p:sp>
      <p:sp>
        <p:nvSpPr>
          <p:cNvPr id="6" name="Freeform 5"/>
          <p:cNvSpPr>
            <a:spLocks noEditPoints="1" noChangeArrowheads="1"/>
          </p:cNvSpPr>
          <p:nvPr/>
        </p:nvSpPr>
        <p:spPr bwMode="auto">
          <a:xfrm>
            <a:off x="320984" y="165308"/>
            <a:ext cx="445562" cy="367165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84" y="793795"/>
            <a:ext cx="11264180" cy="5823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90" y="897489"/>
            <a:ext cx="7261142" cy="561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五边形 4"/>
          <p:cNvSpPr/>
          <p:nvPr/>
        </p:nvSpPr>
        <p:spPr>
          <a:xfrm>
            <a:off x="94265" y="75411"/>
            <a:ext cx="7092146" cy="509047"/>
          </a:xfrm>
          <a:prstGeom prst="homePlate">
            <a:avLst/>
          </a:prstGeom>
          <a:solidFill>
            <a:srgbClr val="197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        在线学习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学习进度监督（</a:t>
            </a:r>
            <a:r>
              <a:rPr lang="en-US" altLang="zh-CN" sz="2400" b="1" dirty="0">
                <a:solidFill>
                  <a:schemeClr val="bg1"/>
                </a:solidFill>
              </a:rPr>
              <a:t>PC</a:t>
            </a:r>
            <a:r>
              <a:rPr lang="zh-CN" altLang="en-US" sz="2400" b="1" dirty="0">
                <a:solidFill>
                  <a:schemeClr val="bg1"/>
                </a:solidFill>
              </a:rPr>
              <a:t>端</a:t>
            </a:r>
            <a:r>
              <a:rPr lang="en-US" altLang="zh-CN" sz="2400" b="1" dirty="0">
                <a:solidFill>
                  <a:schemeClr val="bg1"/>
                </a:solidFill>
              </a:rPr>
              <a:t>/APP</a:t>
            </a:r>
            <a:r>
              <a:rPr lang="zh-CN" altLang="en-US" sz="2400" b="1" dirty="0">
                <a:solidFill>
                  <a:schemeClr val="bg1"/>
                </a:solidFill>
              </a:rPr>
              <a:t>端）</a:t>
            </a:r>
            <a:endParaRPr lang="zh-CN" altLang="en-US" sz="2400" dirty="0">
              <a:solidFill>
                <a:srgbClr val="197519"/>
              </a:solidFill>
            </a:endParaRPr>
          </a:p>
        </p:txBody>
      </p:sp>
      <p:sp>
        <p:nvSpPr>
          <p:cNvPr id="6" name="Freeform 5"/>
          <p:cNvSpPr>
            <a:spLocks noEditPoints="1" noChangeArrowheads="1"/>
          </p:cNvSpPr>
          <p:nvPr/>
        </p:nvSpPr>
        <p:spPr bwMode="auto">
          <a:xfrm>
            <a:off x="320984" y="165308"/>
            <a:ext cx="445562" cy="367165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434" y="761839"/>
            <a:ext cx="5769347" cy="2886451"/>
          </a:xfrm>
          <a:prstGeom prst="rect">
            <a:avLst/>
          </a:prstGeom>
        </p:spPr>
      </p:pic>
      <p:pic>
        <p:nvPicPr>
          <p:cNvPr id="8" name="图片 7" descr="C:\Users\米雪\Desktop\微信图片_20180307003956.png微信图片_20180307003956"/>
          <p:cNvPicPr>
            <a:picLocks noChangeAspect="1"/>
          </p:cNvPicPr>
          <p:nvPr/>
        </p:nvPicPr>
        <p:blipFill>
          <a:blip r:embed="rId2"/>
          <a:srcRect t="6071"/>
          <a:stretch>
            <a:fillRect/>
          </a:stretch>
        </p:blipFill>
        <p:spPr>
          <a:xfrm>
            <a:off x="6165850" y="1364615"/>
            <a:ext cx="2922905" cy="4883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133" y="1048580"/>
            <a:ext cx="2853316" cy="5199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59" y="1998482"/>
            <a:ext cx="1432874" cy="14328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32" y="3706385"/>
            <a:ext cx="5770999" cy="295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五边形 4"/>
          <p:cNvSpPr/>
          <p:nvPr/>
        </p:nvSpPr>
        <p:spPr>
          <a:xfrm>
            <a:off x="94266" y="75411"/>
            <a:ext cx="6608192" cy="509047"/>
          </a:xfrm>
          <a:prstGeom prst="homePlate">
            <a:avLst/>
          </a:prstGeom>
          <a:solidFill>
            <a:srgbClr val="197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        在线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作业考试监督（</a:t>
            </a:r>
            <a:r>
              <a:rPr lang="en-US" altLang="zh-CN" sz="2400" b="1" dirty="0">
                <a:solidFill>
                  <a:schemeClr val="bg1"/>
                </a:solidFill>
              </a:rPr>
              <a:t>PC</a:t>
            </a:r>
            <a:r>
              <a:rPr lang="zh-CN" altLang="en-US" sz="2400" b="1" dirty="0">
                <a:solidFill>
                  <a:schemeClr val="bg1"/>
                </a:solidFill>
              </a:rPr>
              <a:t>端</a:t>
            </a:r>
            <a:r>
              <a:rPr lang="en-US" altLang="zh-CN" sz="2400" b="1" dirty="0">
                <a:solidFill>
                  <a:schemeClr val="bg1"/>
                </a:solidFill>
              </a:rPr>
              <a:t>/APP</a:t>
            </a:r>
            <a:r>
              <a:rPr lang="zh-CN" altLang="en-US" sz="2400" b="1" dirty="0">
                <a:solidFill>
                  <a:schemeClr val="bg1"/>
                </a:solidFill>
              </a:rPr>
              <a:t>端）</a:t>
            </a:r>
            <a:endParaRPr lang="zh-CN" altLang="en-US" sz="2400" dirty="0">
              <a:solidFill>
                <a:srgbClr val="197519"/>
              </a:solidFill>
            </a:endParaRPr>
          </a:p>
        </p:txBody>
      </p:sp>
      <p:sp>
        <p:nvSpPr>
          <p:cNvPr id="6" name="Freeform 5"/>
          <p:cNvSpPr>
            <a:spLocks noEditPoints="1" noChangeArrowheads="1"/>
          </p:cNvSpPr>
          <p:nvPr/>
        </p:nvSpPr>
        <p:spPr bwMode="auto">
          <a:xfrm>
            <a:off x="320984" y="165308"/>
            <a:ext cx="445562" cy="367165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6" descr="C:\Users\米雪\Desktop\微信图片_20180307003956.png微信图片_20180307003956"/>
          <p:cNvPicPr>
            <a:picLocks noChangeAspect="1"/>
          </p:cNvPicPr>
          <p:nvPr/>
        </p:nvPicPr>
        <p:blipFill>
          <a:blip r:embed="rId1"/>
          <a:srcRect t="5725"/>
          <a:stretch>
            <a:fillRect/>
          </a:stretch>
        </p:blipFill>
        <p:spPr>
          <a:xfrm>
            <a:off x="5965825" y="1235710"/>
            <a:ext cx="3018155" cy="5060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60" y="928395"/>
            <a:ext cx="3018416" cy="53687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97" y="928395"/>
            <a:ext cx="5570027" cy="250247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7996" y="3774807"/>
            <a:ext cx="5570028" cy="19566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</a:rPr>
              <a:t>特别说明：</a:t>
            </a:r>
            <a:endParaRPr lang="en-US" altLang="zh-CN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lt1"/>
                </a:solidFill>
                <a:latin typeface="+mn-lt"/>
                <a:ea typeface="+mn-ea"/>
              </a:rPr>
              <a:t>章</a:t>
            </a:r>
            <a:r>
              <a:rPr lang="zh-CN" altLang="en-US" b="1" dirty="0">
                <a:solidFill>
                  <a:schemeClr val="lt1"/>
                </a:solidFill>
                <a:latin typeface="+mn-lt"/>
                <a:ea typeface="+mn-ea"/>
              </a:rPr>
              <a:t>测试可最多申请重做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</a:rPr>
              <a:t>次</a:t>
            </a:r>
            <a:r>
              <a:rPr lang="zh-CN" altLang="en-US" b="1" dirty="0">
                <a:solidFill>
                  <a:schemeClr val="lt1"/>
                </a:solidFill>
                <a:latin typeface="+mn-lt"/>
                <a:ea typeface="+mn-ea"/>
              </a:rPr>
              <a:t>，系统自动同意，成绩以最后一次为准</a:t>
            </a:r>
            <a:r>
              <a:rPr lang="zh-CN" altLang="en-US" b="1" dirty="0" smtClean="0">
                <a:solidFill>
                  <a:schemeClr val="lt1"/>
                </a:solidFill>
                <a:latin typeface="+mn-lt"/>
                <a:ea typeface="+mn-ea"/>
              </a:rPr>
              <a:t>；</a:t>
            </a:r>
            <a:endParaRPr lang="en-US" altLang="zh-CN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98" y="4058317"/>
            <a:ext cx="928462" cy="92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五边形 4"/>
          <p:cNvSpPr/>
          <p:nvPr/>
        </p:nvSpPr>
        <p:spPr>
          <a:xfrm>
            <a:off x="94266" y="75411"/>
            <a:ext cx="6447936" cy="509047"/>
          </a:xfrm>
          <a:prstGeom prst="homePlate">
            <a:avLst/>
          </a:prstGeom>
          <a:solidFill>
            <a:srgbClr val="197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        在线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课程事务处理（</a:t>
            </a:r>
            <a:r>
              <a:rPr lang="en-US" altLang="zh-CN" sz="2400" b="1" dirty="0">
                <a:solidFill>
                  <a:schemeClr val="bg1"/>
                </a:solidFill>
              </a:rPr>
              <a:t>PC</a:t>
            </a:r>
            <a:r>
              <a:rPr lang="zh-CN" altLang="en-US" sz="2400" b="1" dirty="0">
                <a:solidFill>
                  <a:schemeClr val="bg1"/>
                </a:solidFill>
              </a:rPr>
              <a:t>端</a:t>
            </a:r>
            <a:r>
              <a:rPr lang="en-US" altLang="zh-CN" sz="2400" b="1" dirty="0">
                <a:solidFill>
                  <a:schemeClr val="bg1"/>
                </a:solidFill>
              </a:rPr>
              <a:t>/APP</a:t>
            </a:r>
            <a:r>
              <a:rPr lang="zh-CN" altLang="en-US" sz="2400" b="1" dirty="0">
                <a:solidFill>
                  <a:schemeClr val="bg1"/>
                </a:solidFill>
              </a:rPr>
              <a:t>端）</a:t>
            </a:r>
            <a:endParaRPr lang="zh-CN" altLang="en-US" sz="2400" dirty="0">
              <a:solidFill>
                <a:srgbClr val="197519"/>
              </a:solidFill>
            </a:endParaRPr>
          </a:p>
        </p:txBody>
      </p:sp>
      <p:sp>
        <p:nvSpPr>
          <p:cNvPr id="6" name="Freeform 5"/>
          <p:cNvSpPr>
            <a:spLocks noEditPoints="1" noChangeArrowheads="1"/>
          </p:cNvSpPr>
          <p:nvPr/>
        </p:nvSpPr>
        <p:spPr bwMode="auto">
          <a:xfrm>
            <a:off x="320984" y="165308"/>
            <a:ext cx="445562" cy="367165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pic>
        <p:nvPicPr>
          <p:cNvPr id="7" name="图片 6" descr="C:\Users\米雪\Desktop\微信图片_20180307003956.png微信图片_20180307003956"/>
          <p:cNvPicPr>
            <a:picLocks noChangeAspect="1"/>
          </p:cNvPicPr>
          <p:nvPr/>
        </p:nvPicPr>
        <p:blipFill>
          <a:blip r:embed="rId1"/>
          <a:srcRect t="6476"/>
          <a:stretch>
            <a:fillRect/>
          </a:stretch>
        </p:blipFill>
        <p:spPr>
          <a:xfrm>
            <a:off x="7399020" y="581660"/>
            <a:ext cx="3611245" cy="60064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0" y="1040176"/>
            <a:ext cx="6569991" cy="3192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30" y="5128451"/>
            <a:ext cx="1010063" cy="10100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9109" y="4461274"/>
            <a:ext cx="6569992" cy="9402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</a:rPr>
              <a:t>特别说明：</a:t>
            </a:r>
            <a:endParaRPr lang="en-US" altLang="zh-CN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    主要</a:t>
            </a:r>
            <a:r>
              <a:rPr lang="zh-CN" altLang="en-US" b="1" dirty="0"/>
              <a:t>处理学生的见面课申请。</a:t>
            </a:r>
            <a:endParaRPr lang="en-US" altLang="zh-CN" b="1" dirty="0"/>
          </a:p>
        </p:txBody>
      </p:sp>
      <p:sp>
        <p:nvSpPr>
          <p:cNvPr id="10" name="等腰三角形 9"/>
          <p:cNvSpPr>
            <a:spLocks noChangeArrowheads="1"/>
          </p:cNvSpPr>
          <p:nvPr/>
        </p:nvSpPr>
        <p:spPr bwMode="auto">
          <a:xfrm rot="9233090">
            <a:off x="11808890" y="6661150"/>
            <a:ext cx="122237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等腰三角形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-6030424">
            <a:off x="11264647" y="6382374"/>
            <a:ext cx="376444" cy="539937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等腰三角形 11"/>
          <p:cNvSpPr>
            <a:spLocks noChangeArrowheads="1"/>
          </p:cNvSpPr>
          <p:nvPr/>
        </p:nvSpPr>
        <p:spPr bwMode="auto">
          <a:xfrm rot="-228606">
            <a:off x="12023202" y="6643688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等腰三角形 12"/>
          <p:cNvSpPr>
            <a:spLocks noChangeArrowheads="1"/>
          </p:cNvSpPr>
          <p:nvPr/>
        </p:nvSpPr>
        <p:spPr bwMode="auto">
          <a:xfrm rot="-3389783">
            <a:off x="11762852" y="6572251"/>
            <a:ext cx="58737" cy="49212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等腰三角形 13"/>
          <p:cNvSpPr>
            <a:spLocks noChangeArrowheads="1"/>
          </p:cNvSpPr>
          <p:nvPr/>
        </p:nvSpPr>
        <p:spPr bwMode="auto">
          <a:xfrm rot="8748521">
            <a:off x="11951765" y="6657975"/>
            <a:ext cx="58737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箭头: 五边形 4"/>
          <p:cNvSpPr/>
          <p:nvPr/>
        </p:nvSpPr>
        <p:spPr>
          <a:xfrm>
            <a:off x="94266" y="75411"/>
            <a:ext cx="5486402" cy="509047"/>
          </a:xfrm>
          <a:prstGeom prst="homePlate">
            <a:avLst/>
          </a:prstGeom>
          <a:solidFill>
            <a:srgbClr val="1975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        课程问答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</a:rPr>
              <a:t>PC</a:t>
            </a:r>
            <a:r>
              <a:rPr lang="zh-CN" altLang="en-US" sz="2400" b="1" dirty="0">
                <a:solidFill>
                  <a:schemeClr val="bg1"/>
                </a:solidFill>
              </a:rPr>
              <a:t>端</a:t>
            </a:r>
            <a:r>
              <a:rPr lang="en-US" altLang="zh-CN" sz="2400" b="1" dirty="0">
                <a:solidFill>
                  <a:schemeClr val="bg1"/>
                </a:solidFill>
              </a:rPr>
              <a:t>/APP</a:t>
            </a:r>
            <a:r>
              <a:rPr lang="zh-CN" altLang="en-US" sz="2400" b="1" dirty="0">
                <a:solidFill>
                  <a:schemeClr val="bg1"/>
                </a:solidFill>
              </a:rPr>
              <a:t>端）</a:t>
            </a:r>
            <a:endParaRPr lang="zh-CN" altLang="en-US" sz="2400" dirty="0">
              <a:solidFill>
                <a:srgbClr val="197519"/>
              </a:solidFill>
            </a:endParaRPr>
          </a:p>
        </p:txBody>
      </p:sp>
      <p:sp>
        <p:nvSpPr>
          <p:cNvPr id="7" name="Freeform 9"/>
          <p:cNvSpPr>
            <a:spLocks noEditPoints="1" noChangeArrowheads="1"/>
          </p:cNvSpPr>
          <p:nvPr/>
        </p:nvSpPr>
        <p:spPr bwMode="auto">
          <a:xfrm>
            <a:off x="141400" y="141401"/>
            <a:ext cx="575037" cy="395922"/>
          </a:xfrm>
          <a:custGeom>
            <a:avLst/>
            <a:gdLst>
              <a:gd name="T0" fmla="*/ 22 w 67"/>
              <a:gd name="T1" fmla="*/ 52 h 52"/>
              <a:gd name="T2" fmla="*/ 30 w 67"/>
              <a:gd name="T3" fmla="*/ 52 h 52"/>
              <a:gd name="T4" fmla="*/ 32 w 67"/>
              <a:gd name="T5" fmla="*/ 51 h 52"/>
              <a:gd name="T6" fmla="*/ 32 w 67"/>
              <a:gd name="T7" fmla="*/ 34 h 52"/>
              <a:gd name="T8" fmla="*/ 27 w 67"/>
              <a:gd name="T9" fmla="*/ 31 h 52"/>
              <a:gd name="T10" fmla="*/ 20 w 67"/>
              <a:gd name="T11" fmla="*/ 35 h 52"/>
              <a:gd name="T12" fmla="*/ 20 w 67"/>
              <a:gd name="T13" fmla="*/ 51 h 52"/>
              <a:gd name="T14" fmla="*/ 22 w 67"/>
              <a:gd name="T15" fmla="*/ 52 h 52"/>
              <a:gd name="T16" fmla="*/ 0 w 67"/>
              <a:gd name="T17" fmla="*/ 34 h 52"/>
              <a:gd name="T18" fmla="*/ 25 w 67"/>
              <a:gd name="T19" fmla="*/ 19 h 52"/>
              <a:gd name="T20" fmla="*/ 27 w 67"/>
              <a:gd name="T21" fmla="*/ 18 h 52"/>
              <a:gd name="T22" fmla="*/ 28 w 67"/>
              <a:gd name="T23" fmla="*/ 19 h 52"/>
              <a:gd name="T24" fmla="*/ 36 w 67"/>
              <a:gd name="T25" fmla="*/ 23 h 52"/>
              <a:gd name="T26" fmla="*/ 56 w 67"/>
              <a:gd name="T27" fmla="*/ 6 h 52"/>
              <a:gd name="T28" fmla="*/ 53 w 67"/>
              <a:gd name="T29" fmla="*/ 3 h 52"/>
              <a:gd name="T30" fmla="*/ 60 w 67"/>
              <a:gd name="T31" fmla="*/ 1 h 52"/>
              <a:gd name="T32" fmla="*/ 67 w 67"/>
              <a:gd name="T33" fmla="*/ 0 h 52"/>
              <a:gd name="T34" fmla="*/ 65 w 67"/>
              <a:gd name="T35" fmla="*/ 7 h 52"/>
              <a:gd name="T36" fmla="*/ 63 w 67"/>
              <a:gd name="T37" fmla="*/ 14 h 52"/>
              <a:gd name="T38" fmla="*/ 60 w 67"/>
              <a:gd name="T39" fmla="*/ 10 h 52"/>
              <a:gd name="T40" fmla="*/ 38 w 67"/>
              <a:gd name="T41" fmla="*/ 29 h 52"/>
              <a:gd name="T42" fmla="*/ 36 w 67"/>
              <a:gd name="T43" fmla="*/ 31 h 52"/>
              <a:gd name="T44" fmla="*/ 35 w 67"/>
              <a:gd name="T45" fmla="*/ 30 h 52"/>
              <a:gd name="T46" fmla="*/ 27 w 67"/>
              <a:gd name="T47" fmla="*/ 25 h 52"/>
              <a:gd name="T48" fmla="*/ 3 w 67"/>
              <a:gd name="T49" fmla="*/ 39 h 52"/>
              <a:gd name="T50" fmla="*/ 0 w 67"/>
              <a:gd name="T51" fmla="*/ 34 h 52"/>
              <a:gd name="T52" fmla="*/ 6 w 67"/>
              <a:gd name="T53" fmla="*/ 52 h 52"/>
              <a:gd name="T54" fmla="*/ 14 w 67"/>
              <a:gd name="T55" fmla="*/ 52 h 52"/>
              <a:gd name="T56" fmla="*/ 16 w 67"/>
              <a:gd name="T57" fmla="*/ 51 h 52"/>
              <a:gd name="T58" fmla="*/ 16 w 67"/>
              <a:gd name="T59" fmla="*/ 38 h 52"/>
              <a:gd name="T60" fmla="*/ 4 w 67"/>
              <a:gd name="T61" fmla="*/ 44 h 52"/>
              <a:gd name="T62" fmla="*/ 4 w 67"/>
              <a:gd name="T63" fmla="*/ 51 h 52"/>
              <a:gd name="T64" fmla="*/ 6 w 67"/>
              <a:gd name="T65" fmla="*/ 52 h 52"/>
              <a:gd name="T66" fmla="*/ 38 w 67"/>
              <a:gd name="T67" fmla="*/ 52 h 52"/>
              <a:gd name="T68" fmla="*/ 46 w 67"/>
              <a:gd name="T69" fmla="*/ 52 h 52"/>
              <a:gd name="T70" fmla="*/ 48 w 67"/>
              <a:gd name="T71" fmla="*/ 51 h 52"/>
              <a:gd name="T72" fmla="*/ 48 w 67"/>
              <a:gd name="T73" fmla="*/ 27 h 52"/>
              <a:gd name="T74" fmla="*/ 48 w 67"/>
              <a:gd name="T75" fmla="*/ 27 h 52"/>
              <a:gd name="T76" fmla="*/ 37 w 67"/>
              <a:gd name="T77" fmla="*/ 37 h 52"/>
              <a:gd name="T78" fmla="*/ 37 w 67"/>
              <a:gd name="T79" fmla="*/ 36 h 52"/>
              <a:gd name="T80" fmla="*/ 37 w 67"/>
              <a:gd name="T81" fmla="*/ 51 h 52"/>
              <a:gd name="T82" fmla="*/ 38 w 67"/>
              <a:gd name="T83" fmla="*/ 52 h 52"/>
              <a:gd name="T84" fmla="*/ 55 w 67"/>
              <a:gd name="T85" fmla="*/ 52 h 52"/>
              <a:gd name="T86" fmla="*/ 62 w 67"/>
              <a:gd name="T87" fmla="*/ 52 h 52"/>
              <a:gd name="T88" fmla="*/ 64 w 67"/>
              <a:gd name="T89" fmla="*/ 51 h 52"/>
              <a:gd name="T90" fmla="*/ 64 w 67"/>
              <a:gd name="T91" fmla="*/ 22 h 52"/>
              <a:gd name="T92" fmla="*/ 60 w 67"/>
              <a:gd name="T93" fmla="*/ 17 h 52"/>
              <a:gd name="T94" fmla="*/ 53 w 67"/>
              <a:gd name="T95" fmla="*/ 23 h 52"/>
              <a:gd name="T96" fmla="*/ 53 w 67"/>
              <a:gd name="T97" fmla="*/ 51 h 52"/>
              <a:gd name="T98" fmla="*/ 55 w 67"/>
              <a:gd name="T9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7" h="52">
                <a:moveTo>
                  <a:pt x="22" y="52"/>
                </a:moveTo>
                <a:cubicBezTo>
                  <a:pt x="25" y="52"/>
                  <a:pt x="28" y="52"/>
                  <a:pt x="30" y="52"/>
                </a:cubicBezTo>
                <a:cubicBezTo>
                  <a:pt x="31" y="52"/>
                  <a:pt x="32" y="52"/>
                  <a:pt x="32" y="51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1"/>
                  <a:pt x="27" y="31"/>
                  <a:pt x="27" y="31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1" y="52"/>
                  <a:pt x="22" y="52"/>
                </a:cubicBezTo>
                <a:close/>
                <a:moveTo>
                  <a:pt x="0" y="34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9"/>
                  <a:pt x="28" y="19"/>
                  <a:pt x="28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56" y="6"/>
                  <a:pt x="56" y="6"/>
                  <a:pt x="56" y="6"/>
                </a:cubicBezTo>
                <a:cubicBezTo>
                  <a:pt x="53" y="3"/>
                  <a:pt x="53" y="3"/>
                  <a:pt x="53" y="3"/>
                </a:cubicBezTo>
                <a:cubicBezTo>
                  <a:pt x="60" y="1"/>
                  <a:pt x="60" y="1"/>
                  <a:pt x="60" y="1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3" y="14"/>
                  <a:pt x="63" y="14"/>
                  <a:pt x="63" y="14"/>
                </a:cubicBezTo>
                <a:cubicBezTo>
                  <a:pt x="60" y="10"/>
                  <a:pt x="60" y="10"/>
                  <a:pt x="60" y="10"/>
                </a:cubicBezTo>
                <a:cubicBezTo>
                  <a:pt x="38" y="29"/>
                  <a:pt x="38" y="29"/>
                  <a:pt x="38" y="29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0"/>
                  <a:pt x="35" y="30"/>
                  <a:pt x="35" y="30"/>
                </a:cubicBezTo>
                <a:cubicBezTo>
                  <a:pt x="27" y="25"/>
                  <a:pt x="27" y="25"/>
                  <a:pt x="27" y="25"/>
                </a:cubicBezTo>
                <a:cubicBezTo>
                  <a:pt x="3" y="39"/>
                  <a:pt x="3" y="39"/>
                  <a:pt x="3" y="39"/>
                </a:cubicBezTo>
                <a:cubicBezTo>
                  <a:pt x="0" y="34"/>
                  <a:pt x="0" y="34"/>
                  <a:pt x="0" y="34"/>
                </a:cubicBezTo>
                <a:close/>
                <a:moveTo>
                  <a:pt x="6" y="52"/>
                </a:moveTo>
                <a:cubicBezTo>
                  <a:pt x="14" y="52"/>
                  <a:pt x="14" y="52"/>
                  <a:pt x="14" y="52"/>
                </a:cubicBezTo>
                <a:cubicBezTo>
                  <a:pt x="15" y="52"/>
                  <a:pt x="16" y="52"/>
                  <a:pt x="16" y="51"/>
                </a:cubicBezTo>
                <a:cubicBezTo>
                  <a:pt x="16" y="38"/>
                  <a:pt x="16" y="38"/>
                  <a:pt x="16" y="3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5" y="52"/>
                  <a:pt x="6" y="52"/>
                </a:cubicBezTo>
                <a:close/>
                <a:moveTo>
                  <a:pt x="38" y="52"/>
                </a:moveTo>
                <a:cubicBezTo>
                  <a:pt x="41" y="52"/>
                  <a:pt x="44" y="52"/>
                  <a:pt x="46" y="52"/>
                </a:cubicBezTo>
                <a:cubicBezTo>
                  <a:pt x="47" y="52"/>
                  <a:pt x="48" y="52"/>
                  <a:pt x="48" y="51"/>
                </a:cubicBezTo>
                <a:cubicBezTo>
                  <a:pt x="48" y="43"/>
                  <a:pt x="48" y="35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2"/>
                  <a:pt x="37" y="52"/>
                  <a:pt x="38" y="52"/>
                </a:cubicBezTo>
                <a:close/>
                <a:moveTo>
                  <a:pt x="55" y="52"/>
                </a:moveTo>
                <a:cubicBezTo>
                  <a:pt x="62" y="52"/>
                  <a:pt x="62" y="52"/>
                  <a:pt x="62" y="52"/>
                </a:cubicBezTo>
                <a:cubicBezTo>
                  <a:pt x="63" y="52"/>
                  <a:pt x="64" y="52"/>
                  <a:pt x="64" y="51"/>
                </a:cubicBezTo>
                <a:cubicBezTo>
                  <a:pt x="64" y="22"/>
                  <a:pt x="64" y="22"/>
                  <a:pt x="64" y="22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2"/>
                  <a:pt x="54" y="52"/>
                  <a:pt x="55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pic>
        <p:nvPicPr>
          <p:cNvPr id="8" name="图片 7" descr="C:\Users\米雪\Desktop\微信图片_20180307003956.png微信图片_20180307003956"/>
          <p:cNvPicPr>
            <a:picLocks noChangeAspect="1"/>
          </p:cNvPicPr>
          <p:nvPr/>
        </p:nvPicPr>
        <p:blipFill>
          <a:blip r:embed="rId1"/>
          <a:srcRect t="5744"/>
          <a:stretch>
            <a:fillRect/>
          </a:stretch>
        </p:blipFill>
        <p:spPr>
          <a:xfrm>
            <a:off x="6734810" y="425450"/>
            <a:ext cx="2685415" cy="4501515"/>
          </a:xfrm>
          <a:prstGeom prst="rect">
            <a:avLst/>
          </a:prstGeom>
        </p:spPr>
      </p:pic>
      <p:pic>
        <p:nvPicPr>
          <p:cNvPr id="13" name="图片 12" descr="C:\Users\米雪\Desktop\微信图片_20180307004439.png微信图片_20180307004439"/>
          <p:cNvPicPr>
            <a:picLocks noChangeAspect="1"/>
          </p:cNvPicPr>
          <p:nvPr/>
        </p:nvPicPr>
        <p:blipFill>
          <a:blip r:embed="rId2"/>
          <a:srcRect t="6385"/>
          <a:stretch>
            <a:fillRect/>
          </a:stretch>
        </p:blipFill>
        <p:spPr>
          <a:xfrm>
            <a:off x="9490710" y="1940560"/>
            <a:ext cx="2639060" cy="4394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0" y="694738"/>
            <a:ext cx="6504498" cy="3897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55" y="730629"/>
            <a:ext cx="5480743" cy="38254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07" y="4647117"/>
            <a:ext cx="928462" cy="92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等腰三角形 29"/>
          <p:cNvSpPr>
            <a:spLocks noChangeArrowheads="1"/>
          </p:cNvSpPr>
          <p:nvPr/>
        </p:nvSpPr>
        <p:spPr bwMode="auto">
          <a:xfrm rot="9233090">
            <a:off x="11144250" y="6661150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1" name="等腰三角形 30"/>
          <p:cNvSpPr>
            <a:spLocks noChangeArrowheads="1"/>
          </p:cNvSpPr>
          <p:nvPr/>
        </p:nvSpPr>
        <p:spPr bwMode="auto">
          <a:xfrm rot="-6030424">
            <a:off x="10903744" y="6634956"/>
            <a:ext cx="180975" cy="15716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2" name="等腰三角形 31"/>
          <p:cNvSpPr>
            <a:spLocks noChangeArrowheads="1"/>
          </p:cNvSpPr>
          <p:nvPr/>
        </p:nvSpPr>
        <p:spPr bwMode="auto">
          <a:xfrm rot="-228606">
            <a:off x="11358563" y="6643688"/>
            <a:ext cx="120650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3" name="等腰三角形 32"/>
          <p:cNvSpPr>
            <a:spLocks noChangeArrowheads="1"/>
          </p:cNvSpPr>
          <p:nvPr/>
        </p:nvSpPr>
        <p:spPr bwMode="auto">
          <a:xfrm rot="-3389783">
            <a:off x="11098213" y="6572250"/>
            <a:ext cx="58737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等腰三角形 37"/>
          <p:cNvSpPr>
            <a:spLocks noChangeArrowheads="1"/>
          </p:cNvSpPr>
          <p:nvPr/>
        </p:nvSpPr>
        <p:spPr bwMode="auto">
          <a:xfrm rot="8748521">
            <a:off x="11287125" y="6657975"/>
            <a:ext cx="58738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543050" y="1793874"/>
            <a:ext cx="2552700" cy="4312997"/>
          </a:xfrm>
          <a:custGeom>
            <a:avLst/>
            <a:gdLst>
              <a:gd name="connsiteX0" fmla="*/ 0 w 2081770"/>
              <a:gd name="connsiteY0" fmla="*/ 0 h 3444647"/>
              <a:gd name="connsiteX1" fmla="*/ 2081770 w 2081770"/>
              <a:gd name="connsiteY1" fmla="*/ 0 h 3444647"/>
              <a:gd name="connsiteX2" fmla="*/ 2081770 w 2081770"/>
              <a:gd name="connsiteY2" fmla="*/ 3020507 h 3444647"/>
              <a:gd name="connsiteX3" fmla="*/ 2081769 w 2081770"/>
              <a:gd name="connsiteY3" fmla="*/ 3020507 h 3444647"/>
              <a:gd name="connsiteX4" fmla="*/ 1040904 w 2081770"/>
              <a:gd name="connsiteY4" fmla="*/ 3444647 h 3444647"/>
              <a:gd name="connsiteX5" fmla="*/ 38 w 2081770"/>
              <a:gd name="connsiteY5" fmla="*/ 3020507 h 3444647"/>
              <a:gd name="connsiteX6" fmla="*/ 0 w 2081770"/>
              <a:gd name="connsiteY6" fmla="*/ 3020507 h 344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1770" h="3444647">
                <a:moveTo>
                  <a:pt x="0" y="0"/>
                </a:moveTo>
                <a:lnTo>
                  <a:pt x="2081770" y="0"/>
                </a:lnTo>
                <a:lnTo>
                  <a:pt x="2081770" y="3020507"/>
                </a:lnTo>
                <a:lnTo>
                  <a:pt x="2081769" y="3020507"/>
                </a:lnTo>
                <a:lnTo>
                  <a:pt x="1040904" y="3444647"/>
                </a:lnTo>
                <a:lnTo>
                  <a:pt x="38" y="3020507"/>
                </a:lnTo>
                <a:lnTo>
                  <a:pt x="0" y="3020507"/>
                </a:lnTo>
                <a:close/>
              </a:path>
            </a:pathLst>
          </a:custGeom>
          <a:solidFill>
            <a:srgbClr val="197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43" name="任意多边形 42"/>
          <p:cNvSpPr/>
          <p:nvPr/>
        </p:nvSpPr>
        <p:spPr>
          <a:xfrm>
            <a:off x="6491605" y="1806574"/>
            <a:ext cx="2552700" cy="4312997"/>
          </a:xfrm>
          <a:custGeom>
            <a:avLst/>
            <a:gdLst>
              <a:gd name="connsiteX0" fmla="*/ 0 w 2081770"/>
              <a:gd name="connsiteY0" fmla="*/ 0 h 3444647"/>
              <a:gd name="connsiteX1" fmla="*/ 2081770 w 2081770"/>
              <a:gd name="connsiteY1" fmla="*/ 0 h 3444647"/>
              <a:gd name="connsiteX2" fmla="*/ 2081770 w 2081770"/>
              <a:gd name="connsiteY2" fmla="*/ 3020507 h 3444647"/>
              <a:gd name="connsiteX3" fmla="*/ 2081731 w 2081770"/>
              <a:gd name="connsiteY3" fmla="*/ 3020507 h 3444647"/>
              <a:gd name="connsiteX4" fmla="*/ 1040866 w 2081770"/>
              <a:gd name="connsiteY4" fmla="*/ 3444647 h 3444647"/>
              <a:gd name="connsiteX5" fmla="*/ 0 w 2081770"/>
              <a:gd name="connsiteY5" fmla="*/ 3020507 h 344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1770" h="3444647">
                <a:moveTo>
                  <a:pt x="0" y="0"/>
                </a:moveTo>
                <a:lnTo>
                  <a:pt x="2081770" y="0"/>
                </a:lnTo>
                <a:lnTo>
                  <a:pt x="2081770" y="3020507"/>
                </a:lnTo>
                <a:lnTo>
                  <a:pt x="2081731" y="3020507"/>
                </a:lnTo>
                <a:lnTo>
                  <a:pt x="1040866" y="3444647"/>
                </a:lnTo>
                <a:lnTo>
                  <a:pt x="0" y="3020507"/>
                </a:lnTo>
                <a:close/>
              </a:path>
            </a:pathLst>
          </a:custGeom>
          <a:solidFill>
            <a:srgbClr val="197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2" name="Freeform 21"/>
          <p:cNvSpPr>
            <a:spLocks noEditPoints="1" noChangeArrowheads="1"/>
          </p:cNvSpPr>
          <p:nvPr/>
        </p:nvSpPr>
        <p:spPr bwMode="auto">
          <a:xfrm>
            <a:off x="7116445" y="2220913"/>
            <a:ext cx="482600" cy="388937"/>
          </a:xfrm>
          <a:custGeom>
            <a:avLst/>
            <a:gdLst>
              <a:gd name="T0" fmla="*/ 212 w 228"/>
              <a:gd name="T1" fmla="*/ 150 h 202"/>
              <a:gd name="T2" fmla="*/ 142 w 228"/>
              <a:gd name="T3" fmla="*/ 150 h 202"/>
              <a:gd name="T4" fmla="*/ 0 w 228"/>
              <a:gd name="T5" fmla="*/ 0 h 202"/>
              <a:gd name="T6" fmla="*/ 173 w 228"/>
              <a:gd name="T7" fmla="*/ 95 h 202"/>
              <a:gd name="T8" fmla="*/ 166 w 228"/>
              <a:gd name="T9" fmla="*/ 103 h 202"/>
              <a:gd name="T10" fmla="*/ 156 w 228"/>
              <a:gd name="T11" fmla="*/ 107 h 202"/>
              <a:gd name="T12" fmla="*/ 154 w 228"/>
              <a:gd name="T13" fmla="*/ 117 h 202"/>
              <a:gd name="T14" fmla="*/ 148 w 228"/>
              <a:gd name="T15" fmla="*/ 126 h 202"/>
              <a:gd name="T16" fmla="*/ 153 w 228"/>
              <a:gd name="T17" fmla="*/ 135 h 202"/>
              <a:gd name="T18" fmla="*/ 153 w 228"/>
              <a:gd name="T19" fmla="*/ 146 h 202"/>
              <a:gd name="T20" fmla="*/ 163 w 228"/>
              <a:gd name="T21" fmla="*/ 150 h 202"/>
              <a:gd name="T22" fmla="*/ 169 w 228"/>
              <a:gd name="T23" fmla="*/ 159 h 202"/>
              <a:gd name="T24" fmla="*/ 180 w 228"/>
              <a:gd name="T25" fmla="*/ 157 h 202"/>
              <a:gd name="T26" fmla="*/ 190 w 228"/>
              <a:gd name="T27" fmla="*/ 160 h 202"/>
              <a:gd name="T28" fmla="*/ 197 w 228"/>
              <a:gd name="T29" fmla="*/ 153 h 202"/>
              <a:gd name="T30" fmla="*/ 207 w 228"/>
              <a:gd name="T31" fmla="*/ 149 h 202"/>
              <a:gd name="T32" fmla="*/ 209 w 228"/>
              <a:gd name="T33" fmla="*/ 139 h 202"/>
              <a:gd name="T34" fmla="*/ 215 w 228"/>
              <a:gd name="T35" fmla="*/ 130 h 202"/>
              <a:gd name="T36" fmla="*/ 210 w 228"/>
              <a:gd name="T37" fmla="*/ 121 h 202"/>
              <a:gd name="T38" fmla="*/ 210 w 228"/>
              <a:gd name="T39" fmla="*/ 110 h 202"/>
              <a:gd name="T40" fmla="*/ 200 w 228"/>
              <a:gd name="T41" fmla="*/ 105 h 202"/>
              <a:gd name="T42" fmla="*/ 194 w 228"/>
              <a:gd name="T43" fmla="*/ 97 h 202"/>
              <a:gd name="T44" fmla="*/ 183 w 228"/>
              <a:gd name="T45" fmla="*/ 99 h 202"/>
              <a:gd name="T46" fmla="*/ 143 w 228"/>
              <a:gd name="T47" fmla="*/ 192 h 202"/>
              <a:gd name="T48" fmla="*/ 171 w 228"/>
              <a:gd name="T49" fmla="*/ 187 h 202"/>
              <a:gd name="T50" fmla="*/ 175 w 228"/>
              <a:gd name="T51" fmla="*/ 161 h 202"/>
              <a:gd name="T52" fmla="*/ 163 w 228"/>
              <a:gd name="T53" fmla="*/ 162 h 202"/>
              <a:gd name="T54" fmla="*/ 157 w 228"/>
              <a:gd name="T55" fmla="*/ 152 h 202"/>
              <a:gd name="T56" fmla="*/ 146 w 228"/>
              <a:gd name="T57" fmla="*/ 183 h 202"/>
              <a:gd name="T58" fmla="*/ 204 w 228"/>
              <a:gd name="T59" fmla="*/ 152 h 202"/>
              <a:gd name="T60" fmla="*/ 199 w 228"/>
              <a:gd name="T61" fmla="*/ 162 h 202"/>
              <a:gd name="T62" fmla="*/ 188 w 228"/>
              <a:gd name="T63" fmla="*/ 163 h 202"/>
              <a:gd name="T64" fmla="*/ 209 w 228"/>
              <a:gd name="T65" fmla="*/ 188 h 202"/>
              <a:gd name="T66" fmla="*/ 157 w 228"/>
              <a:gd name="T67" fmla="*/ 128 h 202"/>
              <a:gd name="T68" fmla="*/ 199 w 228"/>
              <a:gd name="T69" fmla="*/ 110 h 202"/>
              <a:gd name="T70" fmla="*/ 158 w 228"/>
              <a:gd name="T71" fmla="*/ 128 h 202"/>
              <a:gd name="T72" fmla="*/ 198 w 228"/>
              <a:gd name="T73" fmla="*/ 111 h 202"/>
              <a:gd name="T74" fmla="*/ 145 w 228"/>
              <a:gd name="T75" fmla="*/ 135 h 202"/>
              <a:gd name="T76" fmla="*/ 149 w 228"/>
              <a:gd name="T77" fmla="*/ 124 h 202"/>
              <a:gd name="T78" fmla="*/ 148 w 228"/>
              <a:gd name="T79" fmla="*/ 112 h 202"/>
              <a:gd name="T80" fmla="*/ 158 w 228"/>
              <a:gd name="T81" fmla="*/ 106 h 202"/>
              <a:gd name="T82" fmla="*/ 164 w 228"/>
              <a:gd name="T83" fmla="*/ 95 h 202"/>
              <a:gd name="T84" fmla="*/ 175 w 228"/>
              <a:gd name="T85" fmla="*/ 96 h 202"/>
              <a:gd name="T86" fmla="*/ 186 w 228"/>
              <a:gd name="T87" fmla="*/ 91 h 202"/>
              <a:gd name="T88" fmla="*/ 195 w 228"/>
              <a:gd name="T89" fmla="*/ 98 h 202"/>
              <a:gd name="T90" fmla="*/ 207 w 228"/>
              <a:gd name="T91" fmla="*/ 101 h 202"/>
              <a:gd name="T92" fmla="*/ 34 w 228"/>
              <a:gd name="T93" fmla="*/ 126 h 202"/>
              <a:gd name="T94" fmla="*/ 90 w 228"/>
              <a:gd name="T95" fmla="*/ 126 h 202"/>
              <a:gd name="T96" fmla="*/ 45 w 228"/>
              <a:gd name="T97" fmla="*/ 55 h 202"/>
              <a:gd name="T98" fmla="*/ 45 w 228"/>
              <a:gd name="T99" fmla="*/ 44 h 202"/>
              <a:gd name="T100" fmla="*/ 45 w 228"/>
              <a:gd name="T101" fmla="*/ 64 h 202"/>
              <a:gd name="T102" fmla="*/ 45 w 228"/>
              <a:gd name="T103" fmla="*/ 84 h 202"/>
              <a:gd name="T104" fmla="*/ 45 w 228"/>
              <a:gd name="T105" fmla="*/ 7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8" h="202">
                <a:moveTo>
                  <a:pt x="0" y="0"/>
                </a:moveTo>
                <a:cubicBezTo>
                  <a:pt x="228" y="0"/>
                  <a:pt x="228" y="0"/>
                  <a:pt x="228" y="0"/>
                </a:cubicBezTo>
                <a:cubicBezTo>
                  <a:pt x="228" y="160"/>
                  <a:pt x="228" y="160"/>
                  <a:pt x="228" y="160"/>
                </a:cubicBezTo>
                <a:cubicBezTo>
                  <a:pt x="215" y="160"/>
                  <a:pt x="215" y="160"/>
                  <a:pt x="215" y="160"/>
                </a:cubicBezTo>
                <a:cubicBezTo>
                  <a:pt x="212" y="150"/>
                  <a:pt x="212" y="150"/>
                  <a:pt x="212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19" y="11"/>
                  <a:pt x="219" y="11"/>
                  <a:pt x="219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42" y="150"/>
                  <a:pt x="142" y="150"/>
                  <a:pt x="142" y="150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181" y="94"/>
                </a:moveTo>
                <a:cubicBezTo>
                  <a:pt x="180" y="99"/>
                  <a:pt x="180" y="99"/>
                  <a:pt x="180" y="99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2" y="100"/>
                  <a:pt x="172" y="100"/>
                  <a:pt x="172" y="100"/>
                </a:cubicBezTo>
                <a:cubicBezTo>
                  <a:pt x="169" y="97"/>
                  <a:pt x="169" y="97"/>
                  <a:pt x="169" y="97"/>
                </a:cubicBezTo>
                <a:cubicBezTo>
                  <a:pt x="169" y="101"/>
                  <a:pt x="169" y="101"/>
                  <a:pt x="169" y="101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6" y="114"/>
                  <a:pt x="156" y="114"/>
                  <a:pt x="156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4" y="117"/>
                  <a:pt x="154" y="117"/>
                  <a:pt x="154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49" y="122"/>
                  <a:pt x="149" y="122"/>
                  <a:pt x="149" y="122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42"/>
                  <a:pt x="156" y="142"/>
                  <a:pt x="156" y="142"/>
                </a:cubicBezTo>
                <a:cubicBezTo>
                  <a:pt x="153" y="146"/>
                  <a:pt x="153" y="146"/>
                  <a:pt x="153" y="146"/>
                </a:cubicBezTo>
                <a:cubicBezTo>
                  <a:pt x="158" y="145"/>
                  <a:pt x="158" y="145"/>
                  <a:pt x="158" y="145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63" y="150"/>
                  <a:pt x="163" y="150"/>
                  <a:pt x="163" y="150"/>
                </a:cubicBezTo>
                <a:cubicBezTo>
                  <a:pt x="162" y="155"/>
                  <a:pt x="162" y="155"/>
                  <a:pt x="162" y="155"/>
                </a:cubicBezTo>
                <a:cubicBezTo>
                  <a:pt x="166" y="153"/>
                  <a:pt x="166" y="153"/>
                  <a:pt x="166" y="153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9" y="154"/>
                  <a:pt x="169" y="154"/>
                  <a:pt x="169" y="154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73" y="160"/>
                  <a:pt x="173" y="160"/>
                  <a:pt x="173" y="160"/>
                </a:cubicBezTo>
                <a:cubicBezTo>
                  <a:pt x="176" y="157"/>
                  <a:pt x="176" y="157"/>
                  <a:pt x="176" y="157"/>
                </a:cubicBezTo>
                <a:cubicBezTo>
                  <a:pt x="177" y="161"/>
                  <a:pt x="177" y="161"/>
                  <a:pt x="177" y="161"/>
                </a:cubicBezTo>
                <a:cubicBezTo>
                  <a:pt x="180" y="157"/>
                  <a:pt x="180" y="157"/>
                  <a:pt x="180" y="157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83" y="157"/>
                  <a:pt x="183" y="157"/>
                  <a:pt x="183" y="157"/>
                </a:cubicBezTo>
                <a:cubicBezTo>
                  <a:pt x="186" y="161"/>
                  <a:pt x="186" y="161"/>
                  <a:pt x="186" y="161"/>
                </a:cubicBezTo>
                <a:cubicBezTo>
                  <a:pt x="187" y="157"/>
                  <a:pt x="187" y="157"/>
                  <a:pt x="187" y="157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56"/>
                  <a:pt x="190" y="156"/>
                  <a:pt x="190" y="156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4"/>
                  <a:pt x="194" y="154"/>
                  <a:pt x="194" y="154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201" y="155"/>
                  <a:pt x="201" y="155"/>
                  <a:pt x="201" y="155"/>
                </a:cubicBezTo>
                <a:cubicBezTo>
                  <a:pt x="200" y="150"/>
                  <a:pt x="200" y="150"/>
                  <a:pt x="200" y="150"/>
                </a:cubicBezTo>
                <a:cubicBezTo>
                  <a:pt x="204" y="152"/>
                  <a:pt x="204" y="152"/>
                  <a:pt x="204" y="152"/>
                </a:cubicBezTo>
                <a:cubicBezTo>
                  <a:pt x="203" y="148"/>
                  <a:pt x="203" y="148"/>
                  <a:pt x="203" y="148"/>
                </a:cubicBezTo>
                <a:cubicBezTo>
                  <a:pt x="207" y="149"/>
                  <a:pt x="207" y="149"/>
                  <a:pt x="207" y="149"/>
                </a:cubicBezTo>
                <a:cubicBezTo>
                  <a:pt x="205" y="145"/>
                  <a:pt x="205" y="145"/>
                  <a:pt x="205" y="145"/>
                </a:cubicBezTo>
                <a:cubicBezTo>
                  <a:pt x="210" y="146"/>
                  <a:pt x="210" y="146"/>
                  <a:pt x="210" y="146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12" y="142"/>
                  <a:pt x="212" y="142"/>
                  <a:pt x="212" y="142"/>
                </a:cubicBezTo>
                <a:cubicBezTo>
                  <a:pt x="209" y="139"/>
                  <a:pt x="209" y="139"/>
                  <a:pt x="209" y="139"/>
                </a:cubicBezTo>
                <a:cubicBezTo>
                  <a:pt x="213" y="138"/>
                  <a:pt x="213" y="138"/>
                  <a:pt x="213" y="138"/>
                </a:cubicBezTo>
                <a:cubicBezTo>
                  <a:pt x="210" y="135"/>
                  <a:pt x="210" y="135"/>
                  <a:pt x="210" y="135"/>
                </a:cubicBezTo>
                <a:cubicBezTo>
                  <a:pt x="214" y="134"/>
                  <a:pt x="214" y="134"/>
                  <a:pt x="214" y="13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11" y="128"/>
                  <a:pt x="211" y="128"/>
                  <a:pt x="211" y="128"/>
                </a:cubicBezTo>
                <a:cubicBezTo>
                  <a:pt x="215" y="126"/>
                  <a:pt x="215" y="126"/>
                  <a:pt x="215" y="126"/>
                </a:cubicBezTo>
                <a:cubicBezTo>
                  <a:pt x="211" y="124"/>
                  <a:pt x="211" y="124"/>
                  <a:pt x="211" y="124"/>
                </a:cubicBezTo>
                <a:cubicBezTo>
                  <a:pt x="214" y="122"/>
                  <a:pt x="214" y="122"/>
                  <a:pt x="214" y="122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3" y="117"/>
                  <a:pt x="213" y="117"/>
                  <a:pt x="213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4"/>
                  <a:pt x="212" y="114"/>
                  <a:pt x="212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07" y="107"/>
                  <a:pt x="207" y="107"/>
                  <a:pt x="207" y="107"/>
                </a:cubicBezTo>
                <a:cubicBezTo>
                  <a:pt x="203" y="108"/>
                  <a:pt x="203" y="108"/>
                  <a:pt x="203" y="108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99"/>
                  <a:pt x="197" y="99"/>
                  <a:pt x="197" y="99"/>
                </a:cubicBezTo>
                <a:cubicBezTo>
                  <a:pt x="194" y="101"/>
                  <a:pt x="194" y="101"/>
                  <a:pt x="194" y="101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190" y="100"/>
                  <a:pt x="190" y="100"/>
                  <a:pt x="190" y="100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87" y="99"/>
                  <a:pt x="187" y="99"/>
                  <a:pt x="187" y="99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3" y="99"/>
                  <a:pt x="183" y="99"/>
                  <a:pt x="183" y="99"/>
                </a:cubicBezTo>
                <a:cubicBezTo>
                  <a:pt x="181" y="94"/>
                  <a:pt x="181" y="94"/>
                  <a:pt x="181" y="94"/>
                </a:cubicBezTo>
                <a:close/>
                <a:moveTo>
                  <a:pt x="146" y="183"/>
                </a:moveTo>
                <a:cubicBezTo>
                  <a:pt x="145" y="183"/>
                  <a:pt x="145" y="184"/>
                  <a:pt x="145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143" y="192"/>
                  <a:pt x="143" y="192"/>
                  <a:pt x="143" y="192"/>
                </a:cubicBezTo>
                <a:cubicBezTo>
                  <a:pt x="158" y="190"/>
                  <a:pt x="158" y="190"/>
                  <a:pt x="158" y="190"/>
                </a:cubicBezTo>
                <a:cubicBezTo>
                  <a:pt x="166" y="202"/>
                  <a:pt x="166" y="202"/>
                  <a:pt x="166" y="202"/>
                </a:cubicBezTo>
                <a:cubicBezTo>
                  <a:pt x="171" y="188"/>
                  <a:pt x="171" y="188"/>
                  <a:pt x="171" y="188"/>
                </a:cubicBezTo>
                <a:cubicBezTo>
                  <a:pt x="171" y="188"/>
                  <a:pt x="171" y="188"/>
                  <a:pt x="171" y="188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1" y="187"/>
                  <a:pt x="171" y="187"/>
                  <a:pt x="171" y="187"/>
                </a:cubicBezTo>
                <a:cubicBezTo>
                  <a:pt x="179" y="163"/>
                  <a:pt x="179" y="163"/>
                  <a:pt x="179" y="163"/>
                </a:cubicBezTo>
                <a:cubicBezTo>
                  <a:pt x="179" y="162"/>
                  <a:pt x="179" y="162"/>
                  <a:pt x="179" y="162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175" y="161"/>
                  <a:pt x="175" y="161"/>
                  <a:pt x="175" y="161"/>
                </a:cubicBezTo>
                <a:cubicBezTo>
                  <a:pt x="172" y="165"/>
                  <a:pt x="172" y="165"/>
                  <a:pt x="172" y="165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3" y="162"/>
                  <a:pt x="163" y="162"/>
                  <a:pt x="163" y="162"/>
                </a:cubicBezTo>
                <a:cubicBezTo>
                  <a:pt x="163" y="157"/>
                  <a:pt x="163" y="157"/>
                  <a:pt x="163" y="157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60" y="154"/>
                  <a:pt x="160" y="154"/>
                  <a:pt x="160" y="154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48" y="177"/>
                  <a:pt x="148" y="177"/>
                  <a:pt x="148" y="178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6" y="183"/>
                  <a:pt x="146" y="183"/>
                  <a:pt x="146" y="183"/>
                </a:cubicBezTo>
                <a:cubicBezTo>
                  <a:pt x="146" y="183"/>
                  <a:pt x="146" y="183"/>
                  <a:pt x="146" y="183"/>
                </a:cubicBezTo>
                <a:close/>
                <a:moveTo>
                  <a:pt x="210" y="149"/>
                </a:moveTo>
                <a:cubicBezTo>
                  <a:pt x="207" y="148"/>
                  <a:pt x="207" y="148"/>
                  <a:pt x="207" y="148"/>
                </a:cubicBezTo>
                <a:cubicBezTo>
                  <a:pt x="209" y="153"/>
                  <a:pt x="209" y="153"/>
                  <a:pt x="209" y="153"/>
                </a:cubicBezTo>
                <a:cubicBezTo>
                  <a:pt x="204" y="152"/>
                  <a:pt x="204" y="152"/>
                  <a:pt x="204" y="152"/>
                </a:cubicBezTo>
                <a:cubicBezTo>
                  <a:pt x="206" y="156"/>
                  <a:pt x="206" y="156"/>
                  <a:pt x="206" y="156"/>
                </a:cubicBezTo>
                <a:cubicBezTo>
                  <a:pt x="201" y="154"/>
                  <a:pt x="201" y="154"/>
                  <a:pt x="201" y="154"/>
                </a:cubicBezTo>
                <a:cubicBezTo>
                  <a:pt x="202" y="159"/>
                  <a:pt x="202" y="159"/>
                  <a:pt x="202" y="159"/>
                </a:cubicBezTo>
                <a:cubicBezTo>
                  <a:pt x="198" y="157"/>
                  <a:pt x="198" y="157"/>
                  <a:pt x="198" y="157"/>
                </a:cubicBezTo>
                <a:cubicBezTo>
                  <a:pt x="199" y="162"/>
                  <a:pt x="199" y="162"/>
                  <a:pt x="199" y="162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4" y="164"/>
                  <a:pt x="194" y="164"/>
                  <a:pt x="194" y="164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90" y="165"/>
                  <a:pt x="190" y="165"/>
                  <a:pt x="190" y="165"/>
                </a:cubicBezTo>
                <a:cubicBezTo>
                  <a:pt x="188" y="163"/>
                  <a:pt x="188" y="163"/>
                  <a:pt x="188" y="163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195" y="183"/>
                  <a:pt x="195" y="183"/>
                  <a:pt x="195" y="183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201" y="200"/>
                  <a:pt x="201" y="200"/>
                  <a:pt x="201" y="200"/>
                </a:cubicBezTo>
                <a:cubicBezTo>
                  <a:pt x="209" y="188"/>
                  <a:pt x="209" y="188"/>
                  <a:pt x="209" y="188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10" y="149"/>
                  <a:pt x="210" y="149"/>
                  <a:pt x="210" y="149"/>
                </a:cubicBezTo>
                <a:close/>
                <a:moveTo>
                  <a:pt x="181" y="103"/>
                </a:moveTo>
                <a:cubicBezTo>
                  <a:pt x="175" y="103"/>
                  <a:pt x="168" y="106"/>
                  <a:pt x="164" y="110"/>
                </a:cubicBezTo>
                <a:cubicBezTo>
                  <a:pt x="159" y="115"/>
                  <a:pt x="157" y="121"/>
                  <a:pt x="157" y="128"/>
                </a:cubicBezTo>
                <a:cubicBezTo>
                  <a:pt x="157" y="135"/>
                  <a:pt x="159" y="141"/>
                  <a:pt x="164" y="145"/>
                </a:cubicBezTo>
                <a:cubicBezTo>
                  <a:pt x="168" y="150"/>
                  <a:pt x="175" y="153"/>
                  <a:pt x="181" y="153"/>
                </a:cubicBezTo>
                <a:cubicBezTo>
                  <a:pt x="188" y="153"/>
                  <a:pt x="194" y="150"/>
                  <a:pt x="199" y="145"/>
                </a:cubicBezTo>
                <a:cubicBezTo>
                  <a:pt x="203" y="141"/>
                  <a:pt x="206" y="135"/>
                  <a:pt x="206" y="128"/>
                </a:cubicBezTo>
                <a:cubicBezTo>
                  <a:pt x="206" y="121"/>
                  <a:pt x="203" y="115"/>
                  <a:pt x="199" y="110"/>
                </a:cubicBezTo>
                <a:cubicBezTo>
                  <a:pt x="194" y="106"/>
                  <a:pt x="188" y="103"/>
                  <a:pt x="181" y="103"/>
                </a:cubicBezTo>
                <a:close/>
                <a:moveTo>
                  <a:pt x="198" y="111"/>
                </a:moveTo>
                <a:cubicBezTo>
                  <a:pt x="194" y="107"/>
                  <a:pt x="188" y="104"/>
                  <a:pt x="181" y="104"/>
                </a:cubicBezTo>
                <a:cubicBezTo>
                  <a:pt x="175" y="104"/>
                  <a:pt x="169" y="107"/>
                  <a:pt x="165" y="111"/>
                </a:cubicBezTo>
                <a:cubicBezTo>
                  <a:pt x="161" y="115"/>
                  <a:pt x="158" y="121"/>
                  <a:pt x="158" y="128"/>
                </a:cubicBezTo>
                <a:cubicBezTo>
                  <a:pt x="158" y="134"/>
                  <a:pt x="161" y="140"/>
                  <a:pt x="165" y="144"/>
                </a:cubicBezTo>
                <a:cubicBezTo>
                  <a:pt x="169" y="149"/>
                  <a:pt x="175" y="151"/>
                  <a:pt x="181" y="151"/>
                </a:cubicBezTo>
                <a:cubicBezTo>
                  <a:pt x="188" y="151"/>
                  <a:pt x="194" y="149"/>
                  <a:pt x="198" y="144"/>
                </a:cubicBezTo>
                <a:cubicBezTo>
                  <a:pt x="202" y="140"/>
                  <a:pt x="205" y="134"/>
                  <a:pt x="205" y="128"/>
                </a:cubicBezTo>
                <a:cubicBezTo>
                  <a:pt x="205" y="121"/>
                  <a:pt x="202" y="115"/>
                  <a:pt x="198" y="111"/>
                </a:cubicBezTo>
                <a:close/>
                <a:moveTo>
                  <a:pt x="23" y="23"/>
                </a:moveTo>
                <a:cubicBezTo>
                  <a:pt x="23" y="138"/>
                  <a:pt x="23" y="138"/>
                  <a:pt x="23" y="138"/>
                </a:cubicBezTo>
                <a:cubicBezTo>
                  <a:pt x="148" y="138"/>
                  <a:pt x="148" y="138"/>
                  <a:pt x="148" y="138"/>
                </a:cubicBezTo>
                <a:cubicBezTo>
                  <a:pt x="150" y="136"/>
                  <a:pt x="150" y="136"/>
                  <a:pt x="150" y="136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5" y="125"/>
                  <a:pt x="145" y="125"/>
                  <a:pt x="145" y="125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51" y="116"/>
                  <a:pt x="151" y="116"/>
                  <a:pt x="151" y="116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53" y="112"/>
                  <a:pt x="153" y="112"/>
                  <a:pt x="153" y="112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5" y="109"/>
                  <a:pt x="155" y="109"/>
                  <a:pt x="155" y="109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64" y="95"/>
                  <a:pt x="164" y="95"/>
                  <a:pt x="164" y="95"/>
                </a:cubicBezTo>
                <a:cubicBezTo>
                  <a:pt x="168" y="98"/>
                  <a:pt x="168" y="98"/>
                  <a:pt x="168" y="98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71" y="97"/>
                  <a:pt x="171" y="97"/>
                  <a:pt x="171" y="97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9" y="95"/>
                  <a:pt x="179" y="95"/>
                  <a:pt x="179" y="95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6" y="91"/>
                  <a:pt x="186" y="91"/>
                  <a:pt x="186" y="91"/>
                </a:cubicBezTo>
                <a:cubicBezTo>
                  <a:pt x="187" y="96"/>
                  <a:pt x="187" y="96"/>
                  <a:pt x="187" y="96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7"/>
                  <a:pt x="191" y="97"/>
                  <a:pt x="191" y="97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5" y="98"/>
                  <a:pt x="195" y="98"/>
                  <a:pt x="195" y="98"/>
                </a:cubicBezTo>
                <a:cubicBezTo>
                  <a:pt x="199" y="95"/>
                  <a:pt x="199" y="95"/>
                  <a:pt x="199" y="95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202" y="103"/>
                  <a:pt x="202" y="103"/>
                  <a:pt x="202" y="103"/>
                </a:cubicBezTo>
                <a:cubicBezTo>
                  <a:pt x="207" y="101"/>
                  <a:pt x="207" y="101"/>
                  <a:pt x="207" y="101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7" y="105"/>
                  <a:pt x="207" y="105"/>
                  <a:pt x="207" y="105"/>
                </a:cubicBezTo>
                <a:cubicBezTo>
                  <a:pt x="207" y="23"/>
                  <a:pt x="207" y="23"/>
                  <a:pt x="207" y="23"/>
                </a:cubicBezTo>
                <a:cubicBezTo>
                  <a:pt x="23" y="23"/>
                  <a:pt x="23" y="23"/>
                  <a:pt x="23" y="23"/>
                </a:cubicBezTo>
                <a:close/>
                <a:moveTo>
                  <a:pt x="34" y="126"/>
                </a:moveTo>
                <a:cubicBezTo>
                  <a:pt x="34" y="130"/>
                  <a:pt x="34" y="130"/>
                  <a:pt x="34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34" y="126"/>
                  <a:pt x="34" y="126"/>
                  <a:pt x="34" y="126"/>
                </a:cubicBezTo>
                <a:close/>
                <a:moveTo>
                  <a:pt x="90" y="126"/>
                </a:moveTo>
                <a:cubicBezTo>
                  <a:pt x="90" y="130"/>
                  <a:pt x="90" y="130"/>
                  <a:pt x="90" y="130"/>
                </a:cubicBezTo>
                <a:cubicBezTo>
                  <a:pt x="125" y="130"/>
                  <a:pt x="125" y="130"/>
                  <a:pt x="125" y="130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90" y="126"/>
                  <a:pt x="90" y="126"/>
                  <a:pt x="90" y="126"/>
                </a:cubicBezTo>
                <a:close/>
                <a:moveTo>
                  <a:pt x="45" y="55"/>
                </a:moveTo>
                <a:cubicBezTo>
                  <a:pt x="45" y="58"/>
                  <a:pt x="45" y="58"/>
                  <a:pt x="4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5"/>
                  <a:pt x="185" y="55"/>
                  <a:pt x="185" y="55"/>
                </a:cubicBezTo>
                <a:cubicBezTo>
                  <a:pt x="45" y="55"/>
                  <a:pt x="45" y="55"/>
                  <a:pt x="45" y="55"/>
                </a:cubicBezTo>
                <a:close/>
                <a:moveTo>
                  <a:pt x="45" y="44"/>
                </a:moveTo>
                <a:cubicBezTo>
                  <a:pt x="45" y="48"/>
                  <a:pt x="45" y="48"/>
                  <a:pt x="45" y="48"/>
                </a:cubicBezTo>
                <a:cubicBezTo>
                  <a:pt x="185" y="48"/>
                  <a:pt x="185" y="48"/>
                  <a:pt x="185" y="48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45" y="44"/>
                  <a:pt x="45" y="44"/>
                  <a:pt x="45" y="44"/>
                </a:cubicBezTo>
                <a:close/>
                <a:moveTo>
                  <a:pt x="45" y="64"/>
                </a:moveTo>
                <a:cubicBezTo>
                  <a:pt x="45" y="68"/>
                  <a:pt x="45" y="68"/>
                  <a:pt x="4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5" y="64"/>
                  <a:pt x="185" y="64"/>
                  <a:pt x="185" y="64"/>
                </a:cubicBezTo>
                <a:cubicBezTo>
                  <a:pt x="45" y="64"/>
                  <a:pt x="45" y="64"/>
                  <a:pt x="45" y="64"/>
                </a:cubicBezTo>
                <a:close/>
                <a:moveTo>
                  <a:pt x="45" y="84"/>
                </a:moveTo>
                <a:cubicBezTo>
                  <a:pt x="45" y="88"/>
                  <a:pt x="45" y="88"/>
                  <a:pt x="45" y="88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45" y="84"/>
                  <a:pt x="45" y="84"/>
                  <a:pt x="45" y="84"/>
                </a:cubicBezTo>
                <a:close/>
                <a:moveTo>
                  <a:pt x="45" y="74"/>
                </a:moveTo>
                <a:cubicBezTo>
                  <a:pt x="45" y="78"/>
                  <a:pt x="45" y="78"/>
                  <a:pt x="45" y="78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156" y="74"/>
                  <a:pt x="156" y="74"/>
                  <a:pt x="156" y="74"/>
                </a:cubicBezTo>
                <a:lnTo>
                  <a:pt x="45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5"/>
          <p:cNvSpPr>
            <a:spLocks noEditPoints="1" noChangeArrowheads="1"/>
          </p:cNvSpPr>
          <p:nvPr/>
        </p:nvSpPr>
        <p:spPr bwMode="auto">
          <a:xfrm>
            <a:off x="2578100" y="2182813"/>
            <a:ext cx="482600" cy="388937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1695450" y="3114675"/>
            <a:ext cx="22479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根据课程教学计划，提前两周强调期末考试时间，提醒督促学生完成课程学习（在线和见面课）、积极备考。考试阶段，要反复提醒未考试的同学及时参加考试。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63738" y="2687638"/>
            <a:ext cx="171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1.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631940" y="3114675"/>
            <a:ext cx="2247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查看学生成绩单，确认每项成绩无误。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502083" y="2687638"/>
            <a:ext cx="17113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2.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1364913" y="6524625"/>
            <a:ext cx="6175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solidFill>
                  <a:srgbClr val="197519"/>
                </a:solidFill>
                <a:ea typeface="方正粗倩简体" pitchFamily="65" charset="-122"/>
              </a:rPr>
              <a:t>08</a:t>
            </a:r>
            <a:endParaRPr lang="zh-CN" altLang="en-US" sz="1500">
              <a:solidFill>
                <a:srgbClr val="197519"/>
              </a:solidFill>
              <a:ea typeface="方正粗倩简体" pitchFamily="65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038503" y="466855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197519"/>
                </a:solidFill>
              </a:rPr>
              <a:t>期末考核</a:t>
            </a:r>
            <a:endParaRPr lang="zh-CN" altLang="en-US" sz="2800" b="1" dirty="0">
              <a:solidFill>
                <a:srgbClr val="197519"/>
              </a:solidFill>
            </a:endParaRPr>
          </a:p>
        </p:txBody>
      </p:sp>
      <p:sp>
        <p:nvSpPr>
          <p:cNvPr id="42" name="等腰三角形 41"/>
          <p:cNvSpPr>
            <a:spLocks noChangeArrowheads="1"/>
          </p:cNvSpPr>
          <p:nvPr/>
        </p:nvSpPr>
        <p:spPr bwMode="auto">
          <a:xfrm>
            <a:off x="196850" y="360363"/>
            <a:ext cx="563563" cy="485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等腰三角形 44"/>
          <p:cNvSpPr>
            <a:spLocks noChangeArrowheads="1"/>
          </p:cNvSpPr>
          <p:nvPr/>
        </p:nvSpPr>
        <p:spPr bwMode="auto">
          <a:xfrm>
            <a:off x="760413" y="696913"/>
            <a:ext cx="265112" cy="228600"/>
          </a:xfrm>
          <a:prstGeom prst="triangle">
            <a:avLst>
              <a:gd name="adj" fmla="val 50000"/>
            </a:avLst>
          </a:prstGeom>
          <a:solidFill>
            <a:srgbClr val="197519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等腰三角形 45"/>
          <p:cNvSpPr>
            <a:spLocks noChangeArrowheads="1"/>
          </p:cNvSpPr>
          <p:nvPr/>
        </p:nvSpPr>
        <p:spPr bwMode="auto">
          <a:xfrm flipH="1">
            <a:off x="630238" y="469900"/>
            <a:ext cx="85725" cy="74613"/>
          </a:xfrm>
          <a:prstGeom prst="triangle">
            <a:avLst>
              <a:gd name="adj" fmla="val 50000"/>
            </a:avLst>
          </a:prstGeom>
          <a:solidFill>
            <a:srgbClr val="197519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等腰三角形 46"/>
          <p:cNvSpPr>
            <a:spLocks noChangeArrowheads="1"/>
          </p:cNvSpPr>
          <p:nvPr/>
        </p:nvSpPr>
        <p:spPr bwMode="auto">
          <a:xfrm>
            <a:off x="833438" y="490538"/>
            <a:ext cx="177800" cy="152400"/>
          </a:xfrm>
          <a:prstGeom prst="triangle">
            <a:avLst>
              <a:gd name="adj" fmla="val 50000"/>
            </a:avLst>
          </a:prstGeom>
          <a:solidFill>
            <a:srgbClr val="197519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1" grpId="0" animBg="1"/>
      <p:bldP spid="43" grpId="0" bldLvl="0" animBg="1"/>
      <p:bldP spid="52" grpId="0" bldLvl="0" animBg="1"/>
      <p:bldP spid="11" grpId="0" animBg="1"/>
      <p:bldP spid="55" grpId="0"/>
      <p:bldP spid="2" grpId="0"/>
      <p:bldP spid="24" grpId="0"/>
      <p:bldP spid="27" grpId="0"/>
      <p:bldP spid="29" grpId="0"/>
      <p:bldP spid="40" grpId="0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04" y="804289"/>
            <a:ext cx="11003663" cy="5909248"/>
          </a:xfrm>
          <a:prstGeom prst="rect">
            <a:avLst/>
          </a:prstGeom>
        </p:spPr>
      </p:pic>
      <p:sp>
        <p:nvSpPr>
          <p:cNvPr id="17" name="等腰三角形 16"/>
          <p:cNvSpPr>
            <a:spLocks noChangeArrowheads="1"/>
          </p:cNvSpPr>
          <p:nvPr/>
        </p:nvSpPr>
        <p:spPr bwMode="auto">
          <a:xfrm rot="9233090">
            <a:off x="11709860" y="6661150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8" name="等腰三角形 17"/>
          <p:cNvSpPr>
            <a:spLocks noChangeArrowheads="1"/>
          </p:cNvSpPr>
          <p:nvPr/>
        </p:nvSpPr>
        <p:spPr bwMode="auto">
          <a:xfrm rot="-6030424">
            <a:off x="11469354" y="6634956"/>
            <a:ext cx="180975" cy="15716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等腰三角形 18"/>
          <p:cNvSpPr>
            <a:spLocks noChangeArrowheads="1"/>
          </p:cNvSpPr>
          <p:nvPr/>
        </p:nvSpPr>
        <p:spPr bwMode="auto">
          <a:xfrm rot="-228606">
            <a:off x="11924173" y="6643688"/>
            <a:ext cx="120650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等腰三角形 19"/>
          <p:cNvSpPr>
            <a:spLocks noChangeArrowheads="1"/>
          </p:cNvSpPr>
          <p:nvPr/>
        </p:nvSpPr>
        <p:spPr bwMode="auto">
          <a:xfrm rot="-3389783">
            <a:off x="11663823" y="6572250"/>
            <a:ext cx="58737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 rot="8748521">
            <a:off x="11852735" y="6657975"/>
            <a:ext cx="58738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3" name="Группа 22"/>
          <p:cNvGrpSpPr/>
          <p:nvPr/>
        </p:nvGrpSpPr>
        <p:grpSpPr>
          <a:xfrm>
            <a:off x="4188097" y="167012"/>
            <a:ext cx="3400481" cy="523937"/>
            <a:chOff x="7498777" y="1475641"/>
            <a:chExt cx="5111586" cy="461708"/>
          </a:xfrm>
          <a:solidFill>
            <a:srgbClr val="197519"/>
          </a:solidFill>
        </p:grpSpPr>
        <p:sp>
          <p:nvSpPr>
            <p:cNvPr id="14" name="object 23"/>
            <p:cNvSpPr/>
            <p:nvPr/>
          </p:nvSpPr>
          <p:spPr>
            <a:xfrm>
              <a:off x="7503693" y="1480557"/>
              <a:ext cx="5106670" cy="456792"/>
            </a:xfrm>
            <a:custGeom>
              <a:avLst/>
              <a:gdLst/>
              <a:ahLst/>
              <a:cxnLst/>
              <a:rect l="l" t="t" r="r" b="b"/>
              <a:pathLst>
                <a:path w="5106670" h="1151889">
                  <a:moveTo>
                    <a:pt x="5106535" y="1151797"/>
                  </a:moveTo>
                  <a:lnTo>
                    <a:pt x="0" y="1151797"/>
                  </a:lnTo>
                  <a:lnTo>
                    <a:pt x="0" y="0"/>
                  </a:lnTo>
                  <a:lnTo>
                    <a:pt x="5106535" y="0"/>
                  </a:lnTo>
                  <a:lnTo>
                    <a:pt x="5106535" y="1151797"/>
                  </a:lnTo>
                  <a:close/>
                </a:path>
              </a:pathLst>
            </a:custGeom>
            <a:grpFill/>
            <a:ln w="10470">
              <a:noFill/>
            </a:ln>
          </p:spPr>
          <p:txBody>
            <a:bodyPr wrap="square" lIns="0" tIns="0" rIns="0" bIns="0" rtlCol="0">
              <a:spAutoFit/>
            </a:bodyPr>
            <a:lstStyle/>
            <a:p/>
          </p:txBody>
        </p:sp>
        <p:sp>
          <p:nvSpPr>
            <p:cNvPr id="15" name="object 23"/>
            <p:cNvSpPr/>
            <p:nvPr/>
          </p:nvSpPr>
          <p:spPr>
            <a:xfrm>
              <a:off x="7498777" y="1475641"/>
              <a:ext cx="5106670" cy="456792"/>
            </a:xfrm>
            <a:custGeom>
              <a:avLst/>
              <a:gdLst/>
              <a:ahLst/>
              <a:cxnLst/>
              <a:rect l="l" t="t" r="r" b="b"/>
              <a:pathLst>
                <a:path w="5106670" h="1151889">
                  <a:moveTo>
                    <a:pt x="5106535" y="1151797"/>
                  </a:moveTo>
                  <a:lnTo>
                    <a:pt x="0" y="1151797"/>
                  </a:lnTo>
                  <a:lnTo>
                    <a:pt x="0" y="0"/>
                  </a:lnTo>
                  <a:lnTo>
                    <a:pt x="5106535" y="0"/>
                  </a:lnTo>
                  <a:lnTo>
                    <a:pt x="5106535" y="1151797"/>
                  </a:lnTo>
                  <a:close/>
                </a:path>
              </a:pathLst>
            </a:custGeom>
            <a:grpFill/>
            <a:ln w="10470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/>
          </p:txBody>
        </p:sp>
      </p:grpSp>
      <p:sp>
        <p:nvSpPr>
          <p:cNvPr id="16" name="Текст 29"/>
          <p:cNvSpPr txBox="1"/>
          <p:nvPr/>
        </p:nvSpPr>
        <p:spPr>
          <a:xfrm>
            <a:off x="4947333" y="148770"/>
            <a:ext cx="1907610" cy="71849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zh-CN" altLang="en-US" sz="2670" b="1" kern="0" dirty="0">
                <a:solidFill>
                  <a:schemeClr val="bg1"/>
                </a:solidFill>
              </a:rPr>
              <a:t>考试与成绩</a:t>
            </a:r>
            <a:endParaRPr lang="ru-RU" altLang="zh-CN" sz="267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28"/>
          <p:cNvSpPr/>
          <p:nvPr/>
        </p:nvSpPr>
        <p:spPr>
          <a:xfrm>
            <a:off x="428" y="851865"/>
            <a:ext cx="12191572" cy="60190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22"/>
          <p:cNvGrpSpPr/>
          <p:nvPr/>
        </p:nvGrpSpPr>
        <p:grpSpPr>
          <a:xfrm>
            <a:off x="4602876" y="107659"/>
            <a:ext cx="3278406" cy="622378"/>
            <a:chOff x="7498777" y="1475641"/>
            <a:chExt cx="5111586" cy="461708"/>
          </a:xfrm>
          <a:solidFill>
            <a:srgbClr val="197519"/>
          </a:solidFill>
        </p:grpSpPr>
        <p:sp>
          <p:nvSpPr>
            <p:cNvPr id="3" name="object 23"/>
            <p:cNvSpPr/>
            <p:nvPr/>
          </p:nvSpPr>
          <p:spPr>
            <a:xfrm>
              <a:off x="7503693" y="1480557"/>
              <a:ext cx="5106670" cy="456792"/>
            </a:xfrm>
            <a:custGeom>
              <a:avLst/>
              <a:gdLst/>
              <a:ahLst/>
              <a:cxnLst/>
              <a:rect l="l" t="t" r="r" b="b"/>
              <a:pathLst>
                <a:path w="5106670" h="1151889">
                  <a:moveTo>
                    <a:pt x="5106535" y="1151797"/>
                  </a:moveTo>
                  <a:lnTo>
                    <a:pt x="0" y="1151797"/>
                  </a:lnTo>
                  <a:lnTo>
                    <a:pt x="0" y="0"/>
                  </a:lnTo>
                  <a:lnTo>
                    <a:pt x="5106535" y="0"/>
                  </a:lnTo>
                  <a:lnTo>
                    <a:pt x="5106535" y="1151797"/>
                  </a:lnTo>
                  <a:close/>
                </a:path>
              </a:pathLst>
            </a:custGeom>
            <a:grpFill/>
            <a:ln w="10470">
              <a:noFill/>
            </a:ln>
          </p:spPr>
          <p:txBody>
            <a:bodyPr wrap="square" lIns="0" tIns="0" rIns="0" bIns="0" rtlCol="0">
              <a:spAutoFit/>
            </a:bodyPr>
            <a:lstStyle/>
            <a:p/>
          </p:txBody>
        </p:sp>
        <p:sp>
          <p:nvSpPr>
            <p:cNvPr id="4" name="object 23"/>
            <p:cNvSpPr/>
            <p:nvPr/>
          </p:nvSpPr>
          <p:spPr>
            <a:xfrm>
              <a:off x="7498777" y="1475641"/>
              <a:ext cx="5106670" cy="456792"/>
            </a:xfrm>
            <a:custGeom>
              <a:avLst/>
              <a:gdLst/>
              <a:ahLst/>
              <a:cxnLst/>
              <a:rect l="l" t="t" r="r" b="b"/>
              <a:pathLst>
                <a:path w="5106670" h="1151889">
                  <a:moveTo>
                    <a:pt x="5106535" y="1151797"/>
                  </a:moveTo>
                  <a:lnTo>
                    <a:pt x="0" y="1151797"/>
                  </a:lnTo>
                  <a:lnTo>
                    <a:pt x="0" y="0"/>
                  </a:lnTo>
                  <a:lnTo>
                    <a:pt x="5106535" y="0"/>
                  </a:lnTo>
                  <a:lnTo>
                    <a:pt x="5106535" y="1151797"/>
                  </a:lnTo>
                  <a:close/>
                </a:path>
              </a:pathLst>
            </a:custGeom>
            <a:grpFill/>
            <a:ln w="10470">
              <a:solidFill>
                <a:srgbClr val="FFFFFF"/>
              </a:solidFill>
            </a:ln>
          </p:spPr>
          <p:txBody>
            <a:bodyPr wrap="square" lIns="0" tIns="0" rIns="0" bIns="0" rtlCol="0">
              <a:spAutoFit/>
            </a:bodyPr>
            <a:lstStyle/>
            <a:p/>
          </p:txBody>
        </p:sp>
      </p:grpSp>
      <p:sp>
        <p:nvSpPr>
          <p:cNvPr id="5" name="Текст 29"/>
          <p:cNvSpPr txBox="1"/>
          <p:nvPr/>
        </p:nvSpPr>
        <p:spPr>
          <a:xfrm>
            <a:off x="5286697" y="148770"/>
            <a:ext cx="1907610" cy="63574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zh-CN" altLang="en-US" sz="2670" b="1" kern="0" dirty="0">
                <a:solidFill>
                  <a:schemeClr val="bg1"/>
                </a:solidFill>
              </a:rPr>
              <a:t>考试与成绩</a:t>
            </a:r>
            <a:endParaRPr lang="ru-RU" altLang="zh-CN" sz="2670" b="1" kern="0" dirty="0">
              <a:solidFill>
                <a:schemeClr val="bg1"/>
              </a:solidFill>
            </a:endParaRPr>
          </a:p>
        </p:txBody>
      </p:sp>
      <p:pic>
        <p:nvPicPr>
          <p:cNvPr id="9" name="内容占位符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5"/>
          <a:stretch>
            <a:fillRect/>
          </a:stretch>
        </p:blipFill>
        <p:spPr>
          <a:xfrm>
            <a:off x="431701" y="1561036"/>
            <a:ext cx="5595225" cy="31729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2079" y="1618973"/>
            <a:ext cx="5668150" cy="283527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20" b="1" dirty="0">
                <a:solidFill>
                  <a:schemeClr val="bg1"/>
                </a:solidFill>
              </a:rPr>
              <a:t>课程总成绩</a:t>
            </a:r>
            <a:r>
              <a:rPr lang="en-US" altLang="zh-CN" sz="1820" b="1" dirty="0">
                <a:solidFill>
                  <a:schemeClr val="bg1"/>
                </a:solidFill>
              </a:rPr>
              <a:t>&lt;60</a:t>
            </a:r>
            <a:r>
              <a:rPr lang="zh-CN" altLang="en-US" sz="1820" b="1" dirty="0">
                <a:solidFill>
                  <a:schemeClr val="bg1"/>
                </a:solidFill>
              </a:rPr>
              <a:t>分，平台自动发放补考卷</a:t>
            </a:r>
            <a:endParaRPr lang="en-US" altLang="zh-CN" sz="182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20" b="1" dirty="0">
                <a:solidFill>
                  <a:schemeClr val="bg1"/>
                </a:solidFill>
              </a:rPr>
              <a:t>补考成绩大于</a:t>
            </a:r>
            <a:r>
              <a:rPr lang="en-US" altLang="zh-CN" sz="1820" b="1" dirty="0">
                <a:solidFill>
                  <a:schemeClr val="bg1"/>
                </a:solidFill>
              </a:rPr>
              <a:t>60</a:t>
            </a:r>
            <a:r>
              <a:rPr lang="zh-CN" altLang="en-US" sz="1820" b="1" dirty="0">
                <a:solidFill>
                  <a:schemeClr val="bg1"/>
                </a:solidFill>
              </a:rPr>
              <a:t>分，补考及格</a:t>
            </a:r>
            <a:endParaRPr lang="en-US" altLang="zh-CN" sz="182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20" b="1" dirty="0">
                <a:solidFill>
                  <a:schemeClr val="bg1"/>
                </a:solidFill>
              </a:rPr>
              <a:t>补考成绩小于</a:t>
            </a:r>
            <a:r>
              <a:rPr lang="en-US" altLang="zh-CN" sz="1820" b="1" dirty="0">
                <a:solidFill>
                  <a:schemeClr val="bg1"/>
                </a:solidFill>
              </a:rPr>
              <a:t>60</a:t>
            </a:r>
            <a:r>
              <a:rPr lang="zh-CN" altLang="en-US" sz="1820" b="1" dirty="0">
                <a:solidFill>
                  <a:schemeClr val="bg1"/>
                </a:solidFill>
              </a:rPr>
              <a:t>分，与第一次总成绩比较，取高值</a:t>
            </a:r>
            <a:endParaRPr lang="en-US" altLang="zh-CN" sz="1820" b="1" dirty="0">
              <a:solidFill>
                <a:schemeClr val="bg1"/>
              </a:solidFill>
            </a:endParaRPr>
          </a:p>
          <a:p>
            <a:pPr marL="208915" lvl="1">
              <a:lnSpc>
                <a:spcPct val="150000"/>
              </a:lnSpc>
            </a:pPr>
            <a:endParaRPr lang="en-US" altLang="zh-CN" sz="182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20" b="1" dirty="0">
                <a:solidFill>
                  <a:schemeClr val="bg1"/>
                </a:solidFill>
              </a:rPr>
              <a:t>补考时间</a:t>
            </a:r>
            <a:endParaRPr lang="en-US" altLang="zh-CN" sz="182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20" b="1" dirty="0">
                <a:solidFill>
                  <a:schemeClr val="bg1"/>
                </a:solidFill>
              </a:rPr>
              <a:t>成绩发布后</a:t>
            </a:r>
            <a:r>
              <a:rPr lang="en-US" altLang="zh-CN" sz="1820" b="1" dirty="0">
                <a:solidFill>
                  <a:schemeClr val="bg1"/>
                </a:solidFill>
              </a:rPr>
              <a:t>7</a:t>
            </a:r>
            <a:r>
              <a:rPr lang="zh-CN" altLang="en-US" sz="1820" b="1" dirty="0">
                <a:solidFill>
                  <a:schemeClr val="bg1"/>
                </a:solidFill>
              </a:rPr>
              <a:t>天内</a:t>
            </a:r>
            <a:endParaRPr lang="en-US" altLang="zh-CN" sz="1820" b="1" dirty="0">
              <a:solidFill>
                <a:schemeClr val="bg1"/>
              </a:solidFill>
            </a:endParaRPr>
          </a:p>
          <a:p>
            <a:endParaRPr lang="zh-CN" altLang="en-US" sz="1455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82" y="940137"/>
            <a:ext cx="2572231" cy="50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70" b="1" dirty="0">
                <a:solidFill>
                  <a:schemeClr val="bg1"/>
                </a:solidFill>
              </a:rPr>
              <a:t>补考规则：</a:t>
            </a:r>
            <a:endParaRPr lang="en-US" altLang="zh-CN" sz="2670" b="1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413">
            <a:off x="10059494" y="4811316"/>
            <a:ext cx="1790768" cy="1916405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443059" y="4923782"/>
            <a:ext cx="8363602" cy="13512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20" b="1" dirty="0">
                <a:solidFill>
                  <a:srgbClr val="FF0000"/>
                </a:solidFill>
              </a:rPr>
              <a:t>特别说明：</a:t>
            </a:r>
            <a:endParaRPr lang="en-US" altLang="zh-CN" sz="182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1820" b="1" dirty="0" smtClean="0">
                <a:solidFill>
                  <a:schemeClr val="bg1"/>
                </a:solidFill>
              </a:rPr>
              <a:t>期末</a:t>
            </a:r>
            <a:r>
              <a:rPr lang="zh-CN" altLang="zh-CN" sz="1820" b="1" dirty="0">
                <a:solidFill>
                  <a:schemeClr val="bg1"/>
                </a:solidFill>
              </a:rPr>
              <a:t>考试一旦开始，暨在线学习结束。观看视频、章测试作业、见面课回放都不计入学生成绩</a:t>
            </a:r>
            <a:r>
              <a:rPr lang="zh-CN" altLang="en-US" sz="1820" b="1" dirty="0" smtClean="0">
                <a:solidFill>
                  <a:schemeClr val="bg1"/>
                </a:solidFill>
              </a:rPr>
              <a:t>。</a:t>
            </a:r>
            <a:endParaRPr lang="en-US" altLang="zh-CN" sz="182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 noChangeArrowheads="1"/>
          </p:cNvSpPr>
          <p:nvPr/>
        </p:nvSpPr>
        <p:spPr bwMode="auto">
          <a:xfrm>
            <a:off x="1365250" y="2547938"/>
            <a:ext cx="164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1500" b="1" i="1">
                <a:solidFill>
                  <a:srgbClr val="197519"/>
                </a:solidFill>
              </a:rPr>
              <a:t>03</a:t>
            </a:r>
            <a:endParaRPr lang="en-US" altLang="en-US" sz="11500" b="1" i="1">
              <a:solidFill>
                <a:srgbClr val="197519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665538" y="3346450"/>
            <a:ext cx="5307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197519"/>
                </a:solidFill>
              </a:rPr>
              <a:t>运行与评价</a:t>
            </a:r>
            <a:endParaRPr lang="zh-CN" altLang="en-US" sz="3200" b="1" dirty="0">
              <a:solidFill>
                <a:srgbClr val="197519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649663" y="2773363"/>
            <a:ext cx="233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197519"/>
                </a:solidFill>
              </a:rPr>
              <a:t>Part Three</a:t>
            </a:r>
            <a:endParaRPr lang="zh-CN" altLang="en-US" sz="3200" b="1" i="1">
              <a:solidFill>
                <a:srgbClr val="197519"/>
              </a:solidFill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>
            <a:off x="1417638" y="4110038"/>
            <a:ext cx="7208837" cy="0"/>
          </a:xfrm>
          <a:prstGeom prst="line">
            <a:avLst/>
          </a:prstGeom>
          <a:noFill/>
          <a:ln w="19050" cap="sq">
            <a:solidFill>
              <a:srgbClr val="197519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65" y="2151546"/>
            <a:ext cx="1971539" cy="25059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1238" y="17408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197519"/>
                </a:solidFill>
              </a:rPr>
              <a:t>学情报告</a:t>
            </a:r>
            <a:endParaRPr lang="zh-CN" altLang="en-US" sz="2000" b="1" dirty="0">
              <a:solidFill>
                <a:srgbClr val="197519"/>
              </a:solidFill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196850" y="49278"/>
            <a:ext cx="563563" cy="485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等腰三角形 7"/>
          <p:cNvSpPr>
            <a:spLocks noChangeArrowheads="1"/>
          </p:cNvSpPr>
          <p:nvPr/>
        </p:nvSpPr>
        <p:spPr bwMode="auto">
          <a:xfrm>
            <a:off x="760413" y="385828"/>
            <a:ext cx="265112" cy="228600"/>
          </a:xfrm>
          <a:prstGeom prst="triangle">
            <a:avLst>
              <a:gd name="adj" fmla="val 50000"/>
            </a:avLst>
          </a:prstGeom>
          <a:solidFill>
            <a:srgbClr val="197519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 flipH="1">
            <a:off x="630238" y="158815"/>
            <a:ext cx="85725" cy="74613"/>
          </a:xfrm>
          <a:prstGeom prst="triangle">
            <a:avLst>
              <a:gd name="adj" fmla="val 50000"/>
            </a:avLst>
          </a:prstGeom>
          <a:solidFill>
            <a:srgbClr val="197519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等腰三角形 9"/>
          <p:cNvSpPr>
            <a:spLocks noChangeArrowheads="1"/>
          </p:cNvSpPr>
          <p:nvPr/>
        </p:nvSpPr>
        <p:spPr bwMode="auto">
          <a:xfrm>
            <a:off x="833438" y="179453"/>
            <a:ext cx="177800" cy="152400"/>
          </a:xfrm>
          <a:prstGeom prst="triangle">
            <a:avLst>
              <a:gd name="adj" fmla="val 50000"/>
            </a:avLst>
          </a:prstGeom>
          <a:solidFill>
            <a:srgbClr val="197519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等腰三角形 28"/>
          <p:cNvSpPr>
            <a:spLocks noChangeArrowheads="1"/>
          </p:cNvSpPr>
          <p:nvPr/>
        </p:nvSpPr>
        <p:spPr bwMode="auto">
          <a:xfrm rot="9233090">
            <a:off x="11709860" y="6661150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0" name="等腰三角形 29"/>
          <p:cNvSpPr>
            <a:spLocks noChangeArrowheads="1"/>
          </p:cNvSpPr>
          <p:nvPr/>
        </p:nvSpPr>
        <p:spPr bwMode="auto">
          <a:xfrm rot="-6030424">
            <a:off x="11469354" y="6634956"/>
            <a:ext cx="180975" cy="15716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1" name="等腰三角形 30"/>
          <p:cNvSpPr>
            <a:spLocks noChangeArrowheads="1"/>
          </p:cNvSpPr>
          <p:nvPr/>
        </p:nvSpPr>
        <p:spPr bwMode="auto">
          <a:xfrm rot="-228606">
            <a:off x="11924173" y="6643688"/>
            <a:ext cx="120650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2" name="等腰三角形 31"/>
          <p:cNvSpPr>
            <a:spLocks noChangeArrowheads="1"/>
          </p:cNvSpPr>
          <p:nvPr/>
        </p:nvSpPr>
        <p:spPr bwMode="auto">
          <a:xfrm rot="-3389783">
            <a:off x="11663823" y="6572250"/>
            <a:ext cx="58737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3" name="等腰三角形 32"/>
          <p:cNvSpPr>
            <a:spLocks noChangeArrowheads="1"/>
          </p:cNvSpPr>
          <p:nvPr/>
        </p:nvSpPr>
        <p:spPr bwMode="auto">
          <a:xfrm rot="8748521">
            <a:off x="11852735" y="6657975"/>
            <a:ext cx="58738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668402"/>
            <a:ext cx="11195305" cy="61895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21" y="677829"/>
            <a:ext cx="9743887" cy="6148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90" y="677828"/>
            <a:ext cx="1491306" cy="279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336257" y="1367155"/>
            <a:ext cx="648032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97519"/>
                </a:solidFill>
              </a:rPr>
              <a:t>手机端：下载</a:t>
            </a:r>
            <a:r>
              <a:rPr lang="en-US" altLang="zh-CN" sz="3200" b="1" dirty="0">
                <a:solidFill>
                  <a:srgbClr val="197519"/>
                </a:solidFill>
              </a:rPr>
              <a:t>“</a:t>
            </a:r>
            <a:r>
              <a:rPr lang="zh-CN" altLang="en-US" sz="3200" b="1" dirty="0">
                <a:solidFill>
                  <a:srgbClr val="197519"/>
                </a:solidFill>
              </a:rPr>
              <a:t>教师圈</a:t>
            </a:r>
            <a:r>
              <a:rPr lang="en-US" altLang="zh-CN" sz="3200" b="1" dirty="0">
                <a:solidFill>
                  <a:srgbClr val="197519"/>
                </a:solidFill>
              </a:rPr>
              <a:t>”APP</a:t>
            </a:r>
            <a:endParaRPr lang="en-US" altLang="zh-CN" sz="3200" b="1" dirty="0">
              <a:solidFill>
                <a:srgbClr val="197519"/>
              </a:solidFill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 flipV="1">
            <a:off x="1060100" y="2114233"/>
            <a:ext cx="8027722" cy="7937"/>
          </a:xfrm>
          <a:prstGeom prst="line">
            <a:avLst/>
          </a:prstGeom>
          <a:noFill/>
          <a:ln w="19050" cap="sq">
            <a:solidFill>
              <a:srgbClr val="197519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13"/>
          <p:cNvCxnSpPr>
            <a:cxnSpLocks noChangeShapeType="1"/>
          </p:cNvCxnSpPr>
          <p:nvPr/>
        </p:nvCxnSpPr>
        <p:spPr bwMode="auto">
          <a:xfrm flipH="1" flipV="1">
            <a:off x="1060100" y="3579813"/>
            <a:ext cx="8027722" cy="7937"/>
          </a:xfrm>
          <a:prstGeom prst="line">
            <a:avLst/>
          </a:prstGeom>
          <a:noFill/>
          <a:ln w="19050" cap="sq">
            <a:solidFill>
              <a:srgbClr val="197519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336040" y="2866390"/>
            <a:ext cx="96989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197519"/>
                </a:solidFill>
              </a:rPr>
              <a:t>电脑端：打开</a:t>
            </a:r>
            <a:r>
              <a:rPr lang="en-US" altLang="zh-CN" sz="3200" b="1" dirty="0">
                <a:solidFill>
                  <a:srgbClr val="197519"/>
                </a:solidFill>
              </a:rPr>
              <a:t>www.zhihuishu.com</a:t>
            </a:r>
            <a:endParaRPr lang="en-US" altLang="zh-CN" sz="3200" b="1" dirty="0">
              <a:solidFill>
                <a:srgbClr val="197519"/>
              </a:solidFill>
            </a:endParaRPr>
          </a:p>
        </p:txBody>
      </p:sp>
      <p:cxnSp>
        <p:nvCxnSpPr>
          <p:cNvPr id="4" name="Straight Connector 13"/>
          <p:cNvCxnSpPr>
            <a:cxnSpLocks noChangeShapeType="1"/>
          </p:cNvCxnSpPr>
          <p:nvPr/>
        </p:nvCxnSpPr>
        <p:spPr bwMode="auto">
          <a:xfrm flipH="1" flipV="1">
            <a:off x="1120425" y="5295583"/>
            <a:ext cx="8027722" cy="7937"/>
          </a:xfrm>
          <a:prstGeom prst="line">
            <a:avLst/>
          </a:prstGeom>
          <a:noFill/>
          <a:ln w="19050" cap="sq">
            <a:solidFill>
              <a:srgbClr val="197519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36040" y="4598035"/>
            <a:ext cx="96989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197519"/>
                </a:solidFill>
              </a:rPr>
              <a:t>账号：手机号码；初始密码：</a:t>
            </a:r>
            <a:r>
              <a:rPr lang="en-US" altLang="zh-CN" sz="3200" b="1" dirty="0">
                <a:solidFill>
                  <a:srgbClr val="197519"/>
                </a:solidFill>
              </a:rPr>
              <a:t>123456</a:t>
            </a:r>
            <a:endParaRPr lang="en-US" altLang="zh-CN" sz="3200" b="1" dirty="0">
              <a:solidFill>
                <a:srgbClr val="197519"/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rcRect l="33934" t="8150" r="36243" b="10627"/>
          <a:stretch>
            <a:fillRect/>
          </a:stretch>
        </p:blipFill>
        <p:spPr>
          <a:xfrm>
            <a:off x="9622155" y="2114550"/>
            <a:ext cx="1837690" cy="22275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1238" y="17408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197519"/>
                </a:solidFill>
              </a:rPr>
              <a:t>质量报告</a:t>
            </a:r>
            <a:endParaRPr lang="zh-CN" altLang="en-US" sz="2000" b="1" dirty="0">
              <a:solidFill>
                <a:srgbClr val="197519"/>
              </a:solidFill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196850" y="49278"/>
            <a:ext cx="563563" cy="485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等腰三角形 7"/>
          <p:cNvSpPr>
            <a:spLocks noChangeArrowheads="1"/>
          </p:cNvSpPr>
          <p:nvPr/>
        </p:nvSpPr>
        <p:spPr bwMode="auto">
          <a:xfrm>
            <a:off x="760413" y="385828"/>
            <a:ext cx="265112" cy="228600"/>
          </a:xfrm>
          <a:prstGeom prst="triangle">
            <a:avLst>
              <a:gd name="adj" fmla="val 50000"/>
            </a:avLst>
          </a:prstGeom>
          <a:solidFill>
            <a:srgbClr val="197519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 flipH="1">
            <a:off x="630238" y="158815"/>
            <a:ext cx="85725" cy="74613"/>
          </a:xfrm>
          <a:prstGeom prst="triangle">
            <a:avLst>
              <a:gd name="adj" fmla="val 50000"/>
            </a:avLst>
          </a:prstGeom>
          <a:solidFill>
            <a:srgbClr val="197519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等腰三角形 9"/>
          <p:cNvSpPr>
            <a:spLocks noChangeArrowheads="1"/>
          </p:cNvSpPr>
          <p:nvPr/>
        </p:nvSpPr>
        <p:spPr bwMode="auto">
          <a:xfrm>
            <a:off x="833438" y="179453"/>
            <a:ext cx="177800" cy="152400"/>
          </a:xfrm>
          <a:prstGeom prst="triangle">
            <a:avLst>
              <a:gd name="adj" fmla="val 50000"/>
            </a:avLst>
          </a:prstGeom>
          <a:solidFill>
            <a:srgbClr val="197519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等腰三角形 16"/>
          <p:cNvSpPr>
            <a:spLocks noChangeArrowheads="1"/>
          </p:cNvSpPr>
          <p:nvPr/>
        </p:nvSpPr>
        <p:spPr bwMode="auto">
          <a:xfrm rot="9233090">
            <a:off x="11709860" y="6661150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8" name="等腰三角形 17"/>
          <p:cNvSpPr>
            <a:spLocks noChangeArrowheads="1"/>
          </p:cNvSpPr>
          <p:nvPr/>
        </p:nvSpPr>
        <p:spPr bwMode="auto">
          <a:xfrm rot="-6030424">
            <a:off x="11469354" y="6634956"/>
            <a:ext cx="180975" cy="15716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等腰三角形 18"/>
          <p:cNvSpPr>
            <a:spLocks noChangeArrowheads="1"/>
          </p:cNvSpPr>
          <p:nvPr/>
        </p:nvSpPr>
        <p:spPr bwMode="auto">
          <a:xfrm rot="-228606">
            <a:off x="11924173" y="6643688"/>
            <a:ext cx="120650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等腰三角形 19"/>
          <p:cNvSpPr>
            <a:spLocks noChangeArrowheads="1"/>
          </p:cNvSpPr>
          <p:nvPr/>
        </p:nvSpPr>
        <p:spPr bwMode="auto">
          <a:xfrm rot="-3389783">
            <a:off x="11663823" y="6572250"/>
            <a:ext cx="58737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 rot="8748521">
            <a:off x="11852735" y="6657975"/>
            <a:ext cx="58738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42" y="871603"/>
            <a:ext cx="11792556" cy="55052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76" y="1932132"/>
            <a:ext cx="1231963" cy="4330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 flipH="1">
            <a:off x="0" y="6421420"/>
            <a:ext cx="8416441" cy="11723"/>
          </a:xfrm>
          <a:prstGeom prst="line">
            <a:avLst/>
          </a:prstGeom>
          <a:ln>
            <a:solidFill>
              <a:srgbClr val="19751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11212525" y="6421420"/>
            <a:ext cx="979476" cy="15351"/>
          </a:xfrm>
          <a:prstGeom prst="line">
            <a:avLst/>
          </a:prstGeom>
          <a:ln>
            <a:solidFill>
              <a:srgbClr val="197519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450" y="6303737"/>
            <a:ext cx="2796084" cy="26606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" y="21246"/>
            <a:ext cx="2627866" cy="771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260" y="1539233"/>
            <a:ext cx="4764504" cy="476450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352742" y="4582891"/>
            <a:ext cx="250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197519"/>
                </a:solidFill>
              </a:rPr>
              <a:t>Thank you!</a:t>
            </a:r>
            <a:endParaRPr lang="zh-CN" altLang="en-US" sz="3200" dirty="0">
              <a:solidFill>
                <a:srgbClr val="197519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935" y="1234440"/>
            <a:ext cx="6162040" cy="274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38"/>
          <p:cNvSpPr>
            <a:spLocks noChangeArrowheads="1"/>
          </p:cNvSpPr>
          <p:nvPr/>
        </p:nvSpPr>
        <p:spPr bwMode="auto">
          <a:xfrm rot="9233090">
            <a:off x="11147425" y="6661150"/>
            <a:ext cx="120650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0" name="等腰三角形 39"/>
          <p:cNvSpPr>
            <a:spLocks noChangeArrowheads="1"/>
          </p:cNvSpPr>
          <p:nvPr/>
        </p:nvSpPr>
        <p:spPr bwMode="auto">
          <a:xfrm rot="-6030424">
            <a:off x="10905331" y="6634957"/>
            <a:ext cx="180975" cy="157162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1" name="等腰三角形 40"/>
          <p:cNvSpPr>
            <a:spLocks noChangeArrowheads="1"/>
          </p:cNvSpPr>
          <p:nvPr/>
        </p:nvSpPr>
        <p:spPr bwMode="auto">
          <a:xfrm rot="-228606">
            <a:off x="11360150" y="6643688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2" name="等腰三角形 41"/>
          <p:cNvSpPr>
            <a:spLocks noChangeArrowheads="1"/>
          </p:cNvSpPr>
          <p:nvPr/>
        </p:nvSpPr>
        <p:spPr bwMode="auto">
          <a:xfrm rot="-3389783">
            <a:off x="11100594" y="6571457"/>
            <a:ext cx="58737" cy="50800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3" name="等腰三角形 42"/>
          <p:cNvSpPr>
            <a:spLocks noChangeArrowheads="1"/>
          </p:cNvSpPr>
          <p:nvPr/>
        </p:nvSpPr>
        <p:spPr bwMode="auto">
          <a:xfrm rot="8748521">
            <a:off x="11290300" y="6657975"/>
            <a:ext cx="58738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" name="弧形 3"/>
          <p:cNvSpPr/>
          <p:nvPr/>
        </p:nvSpPr>
        <p:spPr>
          <a:xfrm>
            <a:off x="749300" y="1116649"/>
            <a:ext cx="4248150" cy="4602162"/>
          </a:xfrm>
          <a:prstGeom prst="arc">
            <a:avLst>
              <a:gd name="adj1" fmla="val 17337751"/>
              <a:gd name="adj2" fmla="val 4126310"/>
            </a:avLst>
          </a:prstGeom>
          <a:ln w="66675">
            <a:solidFill>
              <a:srgbClr val="197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50" name="Arc 3_1"/>
          <p:cNvSpPr/>
          <p:nvPr/>
        </p:nvSpPr>
        <p:spPr>
          <a:xfrm flipH="1">
            <a:off x="95250" y="1116649"/>
            <a:ext cx="4248150" cy="4602162"/>
          </a:xfrm>
          <a:prstGeom prst="arc">
            <a:avLst>
              <a:gd name="adj1" fmla="val 17337751"/>
              <a:gd name="adj2" fmla="val 4126310"/>
            </a:avLst>
          </a:prstGeom>
          <a:ln w="66675">
            <a:solidFill>
              <a:srgbClr val="197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385763" y="1254761"/>
            <a:ext cx="4297362" cy="4298950"/>
          </a:xfrm>
          <a:prstGeom prst="ellipse">
            <a:avLst/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4" name="Freeform 5"/>
          <p:cNvSpPr>
            <a:spLocks noEditPoints="1" noChangeArrowheads="1"/>
          </p:cNvSpPr>
          <p:nvPr/>
        </p:nvSpPr>
        <p:spPr bwMode="auto">
          <a:xfrm>
            <a:off x="1716088" y="2289107"/>
            <a:ext cx="1636712" cy="1395413"/>
          </a:xfrm>
          <a:custGeom>
            <a:avLst/>
            <a:gdLst>
              <a:gd name="T0" fmla="*/ 20 w 86"/>
              <a:gd name="T1" fmla="*/ 2 h 70"/>
              <a:gd name="T2" fmla="*/ 60 w 86"/>
              <a:gd name="T3" fmla="*/ 2 h 70"/>
              <a:gd name="T4" fmla="*/ 80 w 86"/>
              <a:gd name="T5" fmla="*/ 6 h 70"/>
              <a:gd name="T6" fmla="*/ 74 w 86"/>
              <a:gd name="T7" fmla="*/ 26 h 70"/>
              <a:gd name="T8" fmla="*/ 59 w 86"/>
              <a:gd name="T9" fmla="*/ 8 h 70"/>
              <a:gd name="T10" fmla="*/ 43 w 86"/>
              <a:gd name="T11" fmla="*/ 54 h 70"/>
              <a:gd name="T12" fmla="*/ 49 w 86"/>
              <a:gd name="T13" fmla="*/ 58 h 70"/>
              <a:gd name="T14" fmla="*/ 50 w 86"/>
              <a:gd name="T15" fmla="*/ 59 h 70"/>
              <a:gd name="T16" fmla="*/ 40 w 86"/>
              <a:gd name="T17" fmla="*/ 60 h 70"/>
              <a:gd name="T18" fmla="*/ 22 w 86"/>
              <a:gd name="T19" fmla="*/ 60 h 70"/>
              <a:gd name="T20" fmla="*/ 0 w 86"/>
              <a:gd name="T21" fmla="*/ 58 h 70"/>
              <a:gd name="T22" fmla="*/ 3 w 86"/>
              <a:gd name="T23" fmla="*/ 3 h 70"/>
              <a:gd name="T24" fmla="*/ 59 w 86"/>
              <a:gd name="T25" fmla="*/ 37 h 70"/>
              <a:gd name="T26" fmla="*/ 57 w 86"/>
              <a:gd name="T27" fmla="*/ 51 h 70"/>
              <a:gd name="T28" fmla="*/ 72 w 86"/>
              <a:gd name="T29" fmla="*/ 53 h 70"/>
              <a:gd name="T30" fmla="*/ 74 w 86"/>
              <a:gd name="T31" fmla="*/ 39 h 70"/>
              <a:gd name="T32" fmla="*/ 56 w 86"/>
              <a:gd name="T33" fmla="*/ 33 h 70"/>
              <a:gd name="T34" fmla="*/ 53 w 86"/>
              <a:gd name="T35" fmla="*/ 55 h 70"/>
              <a:gd name="T36" fmla="*/ 73 w 86"/>
              <a:gd name="T37" fmla="*/ 59 h 70"/>
              <a:gd name="T38" fmla="*/ 79 w 86"/>
              <a:gd name="T39" fmla="*/ 68 h 70"/>
              <a:gd name="T40" fmla="*/ 84 w 86"/>
              <a:gd name="T41" fmla="*/ 69 h 70"/>
              <a:gd name="T42" fmla="*/ 80 w 86"/>
              <a:gd name="T43" fmla="*/ 57 h 70"/>
              <a:gd name="T44" fmla="*/ 81 w 86"/>
              <a:gd name="T45" fmla="*/ 47 h 70"/>
              <a:gd name="T46" fmla="*/ 67 w 86"/>
              <a:gd name="T47" fmla="*/ 29 h 70"/>
              <a:gd name="T48" fmla="*/ 58 w 86"/>
              <a:gd name="T49" fmla="*/ 46 h 70"/>
              <a:gd name="T50" fmla="*/ 58 w 86"/>
              <a:gd name="T51" fmla="*/ 46 h 70"/>
              <a:gd name="T52" fmla="*/ 47 w 86"/>
              <a:gd name="T53" fmla="*/ 19 h 70"/>
              <a:gd name="T54" fmla="*/ 71 w 86"/>
              <a:gd name="T55" fmla="*/ 24 h 70"/>
              <a:gd name="T56" fmla="*/ 71 w 86"/>
              <a:gd name="T57" fmla="*/ 15 h 70"/>
              <a:gd name="T58" fmla="*/ 47 w 86"/>
              <a:gd name="T59" fmla="*/ 14 h 70"/>
              <a:gd name="T60" fmla="*/ 71 w 86"/>
              <a:gd name="T61" fmla="*/ 15 h 70"/>
              <a:gd name="T62" fmla="*/ 10 w 86"/>
              <a:gd name="T63" fmla="*/ 51 h 70"/>
              <a:gd name="T64" fmla="*/ 34 w 86"/>
              <a:gd name="T65" fmla="*/ 46 h 70"/>
              <a:gd name="T66" fmla="*/ 10 w 86"/>
              <a:gd name="T67" fmla="*/ 41 h 70"/>
              <a:gd name="T68" fmla="*/ 34 w 86"/>
              <a:gd name="T69" fmla="*/ 41 h 70"/>
              <a:gd name="T70" fmla="*/ 10 w 86"/>
              <a:gd name="T71" fmla="*/ 41 h 70"/>
              <a:gd name="T72" fmla="*/ 10 w 86"/>
              <a:gd name="T73" fmla="*/ 37 h 70"/>
              <a:gd name="T74" fmla="*/ 34 w 86"/>
              <a:gd name="T75" fmla="*/ 32 h 70"/>
              <a:gd name="T76" fmla="*/ 22 w 86"/>
              <a:gd name="T77" fmla="*/ 25 h 70"/>
              <a:gd name="T78" fmla="*/ 34 w 86"/>
              <a:gd name="T79" fmla="*/ 27 h 70"/>
              <a:gd name="T80" fmla="*/ 22 w 86"/>
              <a:gd name="T81" fmla="*/ 25 h 70"/>
              <a:gd name="T82" fmla="*/ 22 w 86"/>
              <a:gd name="T83" fmla="*/ 21 h 70"/>
              <a:gd name="T84" fmla="*/ 34 w 86"/>
              <a:gd name="T85" fmla="*/ 18 h 70"/>
              <a:gd name="T86" fmla="*/ 22 w 86"/>
              <a:gd name="T87" fmla="*/ 14 h 70"/>
              <a:gd name="T88" fmla="*/ 34 w 86"/>
              <a:gd name="T89" fmla="*/ 15 h 70"/>
              <a:gd name="T90" fmla="*/ 22 w 86"/>
              <a:gd name="T91" fmla="*/ 14 h 70"/>
              <a:gd name="T92" fmla="*/ 9 w 86"/>
              <a:gd name="T93" fmla="*/ 31 h 70"/>
              <a:gd name="T94" fmla="*/ 19 w 86"/>
              <a:gd name="T95" fmla="*/ 13 h 70"/>
              <a:gd name="T96" fmla="*/ 21 w 86"/>
              <a:gd name="T97" fmla="*/ 8 h 70"/>
              <a:gd name="T98" fmla="*/ 5 w 86"/>
              <a:gd name="T99" fmla="*/ 56 h 70"/>
              <a:gd name="T100" fmla="*/ 37 w 86"/>
              <a:gd name="T101" fmla="*/ 54 h 70"/>
              <a:gd name="T102" fmla="*/ 21 w 86"/>
              <a:gd name="T103" fmla="*/ 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70">
                <a:moveTo>
                  <a:pt x="3" y="3"/>
                </a:moveTo>
                <a:cubicBezTo>
                  <a:pt x="8" y="4"/>
                  <a:pt x="14" y="3"/>
                  <a:pt x="20" y="2"/>
                </a:cubicBezTo>
                <a:cubicBezTo>
                  <a:pt x="28" y="1"/>
                  <a:pt x="35" y="0"/>
                  <a:pt x="40" y="3"/>
                </a:cubicBezTo>
                <a:cubicBezTo>
                  <a:pt x="45" y="0"/>
                  <a:pt x="52" y="1"/>
                  <a:pt x="60" y="2"/>
                </a:cubicBezTo>
                <a:cubicBezTo>
                  <a:pt x="65" y="3"/>
                  <a:pt x="72" y="4"/>
                  <a:pt x="77" y="3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30"/>
                  <a:pt x="80" y="30"/>
                  <a:pt x="80" y="30"/>
                </a:cubicBezTo>
                <a:cubicBezTo>
                  <a:pt x="78" y="28"/>
                  <a:pt x="76" y="27"/>
                  <a:pt x="74" y="26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9"/>
                  <a:pt x="64" y="8"/>
                  <a:pt x="59" y="8"/>
                </a:cubicBezTo>
                <a:cubicBezTo>
                  <a:pt x="52" y="7"/>
                  <a:pt x="46" y="6"/>
                  <a:pt x="43" y="8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4"/>
                  <a:pt x="45" y="54"/>
                  <a:pt x="47" y="54"/>
                </a:cubicBezTo>
                <a:cubicBezTo>
                  <a:pt x="47" y="55"/>
                  <a:pt x="48" y="56"/>
                  <a:pt x="49" y="58"/>
                </a:cubicBezTo>
                <a:cubicBezTo>
                  <a:pt x="50" y="58"/>
                  <a:pt x="50" y="59"/>
                  <a:pt x="51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46" y="59"/>
                  <a:pt x="43" y="59"/>
                  <a:pt x="41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6" y="59"/>
                  <a:pt x="29" y="59"/>
                  <a:pt x="22" y="60"/>
                </a:cubicBezTo>
                <a:cubicBezTo>
                  <a:pt x="15" y="61"/>
                  <a:pt x="8" y="62"/>
                  <a:pt x="2" y="6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"/>
                  <a:pt x="0" y="6"/>
                  <a:pt x="0" y="6"/>
                </a:cubicBezTo>
                <a:cubicBezTo>
                  <a:pt x="3" y="3"/>
                  <a:pt x="3" y="3"/>
                  <a:pt x="3" y="3"/>
                </a:cubicBezTo>
                <a:close/>
                <a:moveTo>
                  <a:pt x="67" y="35"/>
                </a:moveTo>
                <a:cubicBezTo>
                  <a:pt x="64" y="34"/>
                  <a:pt x="61" y="35"/>
                  <a:pt x="59" y="37"/>
                </a:cubicBezTo>
                <a:cubicBezTo>
                  <a:pt x="57" y="39"/>
                  <a:pt x="56" y="41"/>
                  <a:pt x="55" y="44"/>
                </a:cubicBezTo>
                <a:cubicBezTo>
                  <a:pt x="55" y="46"/>
                  <a:pt x="56" y="49"/>
                  <a:pt x="57" y="51"/>
                </a:cubicBezTo>
                <a:cubicBezTo>
                  <a:pt x="59" y="54"/>
                  <a:pt x="62" y="55"/>
                  <a:pt x="64" y="55"/>
                </a:cubicBezTo>
                <a:cubicBezTo>
                  <a:pt x="67" y="56"/>
                  <a:pt x="70" y="55"/>
                  <a:pt x="72" y="53"/>
                </a:cubicBezTo>
                <a:cubicBezTo>
                  <a:pt x="74" y="51"/>
                  <a:pt x="76" y="49"/>
                  <a:pt x="76" y="46"/>
                </a:cubicBezTo>
                <a:cubicBezTo>
                  <a:pt x="76" y="44"/>
                  <a:pt x="75" y="41"/>
                  <a:pt x="74" y="39"/>
                </a:cubicBezTo>
                <a:cubicBezTo>
                  <a:pt x="72" y="36"/>
                  <a:pt x="69" y="35"/>
                  <a:pt x="67" y="35"/>
                </a:cubicBezTo>
                <a:close/>
                <a:moveTo>
                  <a:pt x="56" y="33"/>
                </a:moveTo>
                <a:cubicBezTo>
                  <a:pt x="52" y="35"/>
                  <a:pt x="50" y="39"/>
                  <a:pt x="50" y="43"/>
                </a:cubicBezTo>
                <a:cubicBezTo>
                  <a:pt x="50" y="47"/>
                  <a:pt x="51" y="51"/>
                  <a:pt x="53" y="55"/>
                </a:cubicBezTo>
                <a:cubicBezTo>
                  <a:pt x="56" y="58"/>
                  <a:pt x="60" y="60"/>
                  <a:pt x="64" y="60"/>
                </a:cubicBezTo>
                <a:cubicBezTo>
                  <a:pt x="67" y="61"/>
                  <a:pt x="70" y="60"/>
                  <a:pt x="73" y="59"/>
                </a:cubicBezTo>
                <a:cubicBezTo>
                  <a:pt x="73" y="60"/>
                  <a:pt x="73" y="61"/>
                  <a:pt x="74" y="61"/>
                </a:cubicBezTo>
                <a:cubicBezTo>
                  <a:pt x="79" y="68"/>
                  <a:pt x="79" y="68"/>
                  <a:pt x="79" y="68"/>
                </a:cubicBezTo>
                <a:cubicBezTo>
                  <a:pt x="80" y="70"/>
                  <a:pt x="83" y="70"/>
                  <a:pt x="84" y="69"/>
                </a:cubicBezTo>
                <a:cubicBezTo>
                  <a:pt x="84" y="69"/>
                  <a:pt x="84" y="69"/>
                  <a:pt x="84" y="69"/>
                </a:cubicBezTo>
                <a:cubicBezTo>
                  <a:pt x="86" y="67"/>
                  <a:pt x="86" y="65"/>
                  <a:pt x="85" y="63"/>
                </a:cubicBezTo>
                <a:cubicBezTo>
                  <a:pt x="80" y="57"/>
                  <a:pt x="80" y="57"/>
                  <a:pt x="80" y="57"/>
                </a:cubicBezTo>
                <a:cubicBezTo>
                  <a:pt x="79" y="56"/>
                  <a:pt x="78" y="55"/>
                  <a:pt x="77" y="55"/>
                </a:cubicBezTo>
                <a:cubicBezTo>
                  <a:pt x="79" y="53"/>
                  <a:pt x="81" y="50"/>
                  <a:pt x="81" y="47"/>
                </a:cubicBezTo>
                <a:cubicBezTo>
                  <a:pt x="82" y="43"/>
                  <a:pt x="81" y="39"/>
                  <a:pt x="78" y="35"/>
                </a:cubicBezTo>
                <a:cubicBezTo>
                  <a:pt x="75" y="32"/>
                  <a:pt x="71" y="30"/>
                  <a:pt x="67" y="29"/>
                </a:cubicBezTo>
                <a:cubicBezTo>
                  <a:pt x="63" y="29"/>
                  <a:pt x="59" y="30"/>
                  <a:pt x="56" y="33"/>
                </a:cubicBezTo>
                <a:close/>
                <a:moveTo>
                  <a:pt x="58" y="46"/>
                </a:moveTo>
                <a:cubicBezTo>
                  <a:pt x="60" y="41"/>
                  <a:pt x="64" y="39"/>
                  <a:pt x="70" y="38"/>
                </a:cubicBezTo>
                <a:cubicBezTo>
                  <a:pt x="64" y="34"/>
                  <a:pt x="57" y="40"/>
                  <a:pt x="58" y="46"/>
                </a:cubicBezTo>
                <a:close/>
                <a:moveTo>
                  <a:pt x="71" y="21"/>
                </a:moveTo>
                <a:cubicBezTo>
                  <a:pt x="65" y="21"/>
                  <a:pt x="51" y="19"/>
                  <a:pt x="47" y="19"/>
                </a:cubicBezTo>
                <a:cubicBezTo>
                  <a:pt x="47" y="20"/>
                  <a:pt x="47" y="21"/>
                  <a:pt x="47" y="21"/>
                </a:cubicBezTo>
                <a:cubicBezTo>
                  <a:pt x="51" y="21"/>
                  <a:pt x="67" y="24"/>
                  <a:pt x="71" y="24"/>
                </a:cubicBezTo>
                <a:cubicBezTo>
                  <a:pt x="71" y="23"/>
                  <a:pt x="71" y="22"/>
                  <a:pt x="71" y="21"/>
                </a:cubicBezTo>
                <a:close/>
                <a:moveTo>
                  <a:pt x="71" y="15"/>
                </a:moveTo>
                <a:cubicBezTo>
                  <a:pt x="65" y="15"/>
                  <a:pt x="51" y="12"/>
                  <a:pt x="47" y="12"/>
                </a:cubicBezTo>
                <a:cubicBezTo>
                  <a:pt x="47" y="13"/>
                  <a:pt x="47" y="14"/>
                  <a:pt x="47" y="14"/>
                </a:cubicBezTo>
                <a:cubicBezTo>
                  <a:pt x="51" y="14"/>
                  <a:pt x="67" y="17"/>
                  <a:pt x="71" y="17"/>
                </a:cubicBezTo>
                <a:cubicBezTo>
                  <a:pt x="71" y="16"/>
                  <a:pt x="71" y="15"/>
                  <a:pt x="71" y="15"/>
                </a:cubicBezTo>
                <a:close/>
                <a:moveTo>
                  <a:pt x="10" y="49"/>
                </a:moveTo>
                <a:cubicBezTo>
                  <a:pt x="10" y="49"/>
                  <a:pt x="10" y="50"/>
                  <a:pt x="10" y="51"/>
                </a:cubicBezTo>
                <a:cubicBezTo>
                  <a:pt x="14" y="51"/>
                  <a:pt x="29" y="48"/>
                  <a:pt x="34" y="48"/>
                </a:cubicBezTo>
                <a:cubicBezTo>
                  <a:pt x="34" y="48"/>
                  <a:pt x="34" y="47"/>
                  <a:pt x="34" y="46"/>
                </a:cubicBezTo>
                <a:cubicBezTo>
                  <a:pt x="30" y="46"/>
                  <a:pt x="15" y="49"/>
                  <a:pt x="10" y="49"/>
                </a:cubicBezTo>
                <a:close/>
                <a:moveTo>
                  <a:pt x="10" y="41"/>
                </a:moveTo>
                <a:cubicBezTo>
                  <a:pt x="10" y="42"/>
                  <a:pt x="10" y="43"/>
                  <a:pt x="10" y="43"/>
                </a:cubicBezTo>
                <a:cubicBezTo>
                  <a:pt x="14" y="44"/>
                  <a:pt x="29" y="41"/>
                  <a:pt x="34" y="41"/>
                </a:cubicBezTo>
                <a:cubicBezTo>
                  <a:pt x="34" y="40"/>
                  <a:pt x="34" y="40"/>
                  <a:pt x="34" y="39"/>
                </a:cubicBezTo>
                <a:cubicBezTo>
                  <a:pt x="30" y="39"/>
                  <a:pt x="15" y="41"/>
                  <a:pt x="10" y="41"/>
                </a:cubicBezTo>
                <a:close/>
                <a:moveTo>
                  <a:pt x="10" y="34"/>
                </a:moveTo>
                <a:cubicBezTo>
                  <a:pt x="10" y="35"/>
                  <a:pt x="10" y="36"/>
                  <a:pt x="10" y="37"/>
                </a:cubicBezTo>
                <a:cubicBezTo>
                  <a:pt x="14" y="37"/>
                  <a:pt x="29" y="34"/>
                  <a:pt x="34" y="34"/>
                </a:cubicBezTo>
                <a:cubicBezTo>
                  <a:pt x="34" y="33"/>
                  <a:pt x="34" y="33"/>
                  <a:pt x="34" y="32"/>
                </a:cubicBezTo>
                <a:cubicBezTo>
                  <a:pt x="30" y="32"/>
                  <a:pt x="15" y="34"/>
                  <a:pt x="10" y="34"/>
                </a:cubicBezTo>
                <a:close/>
                <a:moveTo>
                  <a:pt x="22" y="25"/>
                </a:moveTo>
                <a:cubicBezTo>
                  <a:pt x="22" y="26"/>
                  <a:pt x="22" y="27"/>
                  <a:pt x="22" y="28"/>
                </a:cubicBezTo>
                <a:cubicBezTo>
                  <a:pt x="25" y="28"/>
                  <a:pt x="29" y="26"/>
                  <a:pt x="34" y="27"/>
                </a:cubicBezTo>
                <a:cubicBezTo>
                  <a:pt x="34" y="26"/>
                  <a:pt x="34" y="25"/>
                  <a:pt x="34" y="24"/>
                </a:cubicBezTo>
                <a:cubicBezTo>
                  <a:pt x="30" y="24"/>
                  <a:pt x="26" y="25"/>
                  <a:pt x="22" y="25"/>
                </a:cubicBezTo>
                <a:close/>
                <a:moveTo>
                  <a:pt x="22" y="19"/>
                </a:moveTo>
                <a:cubicBezTo>
                  <a:pt x="22" y="20"/>
                  <a:pt x="22" y="21"/>
                  <a:pt x="22" y="21"/>
                </a:cubicBezTo>
                <a:cubicBezTo>
                  <a:pt x="25" y="21"/>
                  <a:pt x="29" y="20"/>
                  <a:pt x="34" y="20"/>
                </a:cubicBezTo>
                <a:cubicBezTo>
                  <a:pt x="34" y="20"/>
                  <a:pt x="34" y="19"/>
                  <a:pt x="34" y="18"/>
                </a:cubicBezTo>
                <a:cubicBezTo>
                  <a:pt x="30" y="18"/>
                  <a:pt x="26" y="19"/>
                  <a:pt x="22" y="19"/>
                </a:cubicBezTo>
                <a:close/>
                <a:moveTo>
                  <a:pt x="22" y="14"/>
                </a:moveTo>
                <a:cubicBezTo>
                  <a:pt x="22" y="15"/>
                  <a:pt x="22" y="15"/>
                  <a:pt x="22" y="16"/>
                </a:cubicBezTo>
                <a:cubicBezTo>
                  <a:pt x="25" y="16"/>
                  <a:pt x="29" y="15"/>
                  <a:pt x="34" y="15"/>
                </a:cubicBezTo>
                <a:cubicBezTo>
                  <a:pt x="34" y="14"/>
                  <a:pt x="34" y="14"/>
                  <a:pt x="34" y="13"/>
                </a:cubicBezTo>
                <a:cubicBezTo>
                  <a:pt x="30" y="13"/>
                  <a:pt x="26" y="13"/>
                  <a:pt x="22" y="14"/>
                </a:cubicBezTo>
                <a:close/>
                <a:moveTo>
                  <a:pt x="9" y="14"/>
                </a:moveTo>
                <a:cubicBezTo>
                  <a:pt x="9" y="31"/>
                  <a:pt x="9" y="31"/>
                  <a:pt x="9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13"/>
                  <a:pt x="19" y="13"/>
                  <a:pt x="19" y="13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21" y="8"/>
                </a:moveTo>
                <a:cubicBezTo>
                  <a:pt x="16" y="8"/>
                  <a:pt x="10" y="9"/>
                  <a:pt x="5" y="9"/>
                </a:cubicBezTo>
                <a:cubicBezTo>
                  <a:pt x="5" y="56"/>
                  <a:pt x="5" y="56"/>
                  <a:pt x="5" y="56"/>
                </a:cubicBezTo>
                <a:cubicBezTo>
                  <a:pt x="10" y="56"/>
                  <a:pt x="16" y="55"/>
                  <a:pt x="21" y="55"/>
                </a:cubicBezTo>
                <a:cubicBezTo>
                  <a:pt x="27" y="54"/>
                  <a:pt x="33" y="53"/>
                  <a:pt x="37" y="54"/>
                </a:cubicBezTo>
                <a:cubicBezTo>
                  <a:pt x="37" y="8"/>
                  <a:pt x="37" y="8"/>
                  <a:pt x="37" y="8"/>
                </a:cubicBezTo>
                <a:cubicBezTo>
                  <a:pt x="34" y="6"/>
                  <a:pt x="27" y="7"/>
                  <a:pt x="21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998538" y="3798820"/>
            <a:ext cx="307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</a:rPr>
              <a:t>目录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54688" y="1402823"/>
            <a:ext cx="479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197519"/>
                </a:solidFill>
              </a:rPr>
              <a:t>共享课程教学模式介绍</a:t>
            </a:r>
            <a:endParaRPr lang="zh-CN" altLang="en-US" sz="2400" b="1" dirty="0">
              <a:solidFill>
                <a:srgbClr val="197519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097587" y="3117323"/>
            <a:ext cx="5388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97519"/>
                </a:solidFill>
              </a:rPr>
              <a:t>智慧树网平台功能介绍</a:t>
            </a:r>
            <a:endParaRPr lang="zh-CN" altLang="en-US" sz="2400" b="1" dirty="0">
              <a:solidFill>
                <a:srgbClr val="197519"/>
              </a:solidFill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792888" y="4874685"/>
            <a:ext cx="3678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97519"/>
                </a:solidFill>
              </a:rPr>
              <a:t>共享课程运行与评价</a:t>
            </a:r>
            <a:endParaRPr lang="zh-CN" altLang="en-US" sz="2400" b="1" dirty="0">
              <a:solidFill>
                <a:srgbClr val="197519"/>
              </a:solidFill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1364913" y="6524625"/>
            <a:ext cx="6175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solidFill>
                  <a:srgbClr val="197519"/>
                </a:solidFill>
                <a:ea typeface="方正粗倩简体" pitchFamily="65" charset="-122"/>
              </a:rPr>
              <a:t>05</a:t>
            </a:r>
            <a:endParaRPr lang="zh-CN" altLang="en-US" sz="1500">
              <a:solidFill>
                <a:srgbClr val="197519"/>
              </a:solidFill>
              <a:ea typeface="方正粗倩简体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3857625" y="1256349"/>
            <a:ext cx="1733550" cy="1263650"/>
            <a:chOff x="3856882" y="1805041"/>
            <a:chExt cx="1734682" cy="1262903"/>
          </a:xfrm>
        </p:grpSpPr>
        <p:grpSp>
          <p:nvGrpSpPr>
            <p:cNvPr id="10259" name="组合 8"/>
            <p:cNvGrpSpPr/>
            <p:nvPr/>
          </p:nvGrpSpPr>
          <p:grpSpPr bwMode="auto">
            <a:xfrm>
              <a:off x="4635110" y="1805041"/>
              <a:ext cx="956454" cy="907419"/>
              <a:chOff x="4635110" y="1805041"/>
              <a:chExt cx="956454" cy="907419"/>
            </a:xfrm>
          </p:grpSpPr>
          <p:sp>
            <p:nvSpPr>
              <p:cNvPr id="10260" name="等腰三角形 4"/>
              <p:cNvSpPr>
                <a:spLocks noChangeArrowheads="1"/>
              </p:cNvSpPr>
              <p:nvPr/>
            </p:nvSpPr>
            <p:spPr bwMode="auto">
              <a:xfrm>
                <a:off x="4635110" y="1805041"/>
                <a:ext cx="956454" cy="824528"/>
              </a:xfrm>
              <a:prstGeom prst="triangle">
                <a:avLst>
                  <a:gd name="adj" fmla="val 50000"/>
                </a:avLst>
              </a:prstGeom>
              <a:solidFill>
                <a:srgbClr val="197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1" name="文本框 27"/>
              <p:cNvSpPr txBox="1">
                <a:spLocks noChangeArrowheads="1"/>
              </p:cNvSpPr>
              <p:nvPr/>
            </p:nvSpPr>
            <p:spPr bwMode="auto">
              <a:xfrm>
                <a:off x="4676256" y="2066129"/>
                <a:ext cx="91530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ea typeface="方正粗倩简体" pitchFamily="65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 rot="19804025">
              <a:off x="3856882" y="2198508"/>
              <a:ext cx="1580594" cy="869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4279900" y="2820036"/>
            <a:ext cx="1855788" cy="962025"/>
            <a:chOff x="4279404" y="3368896"/>
            <a:chExt cx="1855551" cy="962445"/>
          </a:xfrm>
        </p:grpSpPr>
        <p:grpSp>
          <p:nvGrpSpPr>
            <p:cNvPr id="10264" name="组合 9"/>
            <p:cNvGrpSpPr/>
            <p:nvPr/>
          </p:nvGrpSpPr>
          <p:grpSpPr bwMode="auto">
            <a:xfrm>
              <a:off x="5103518" y="3368896"/>
              <a:ext cx="1031437" cy="856513"/>
              <a:chOff x="5103518" y="3368896"/>
              <a:chExt cx="1031437" cy="856513"/>
            </a:xfrm>
          </p:grpSpPr>
          <p:sp>
            <p:nvSpPr>
              <p:cNvPr id="10265" name="等腰三角形 21"/>
              <p:cNvSpPr>
                <a:spLocks noChangeArrowheads="1"/>
              </p:cNvSpPr>
              <p:nvPr/>
            </p:nvSpPr>
            <p:spPr bwMode="auto">
              <a:xfrm rot="1800000">
                <a:off x="5178501" y="3368896"/>
                <a:ext cx="956454" cy="824528"/>
              </a:xfrm>
              <a:prstGeom prst="triangle">
                <a:avLst>
                  <a:gd name="adj" fmla="val 50000"/>
                </a:avLst>
              </a:prstGeom>
              <a:solidFill>
                <a:srgbClr val="197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6" name="文本框 29"/>
              <p:cNvSpPr txBox="1">
                <a:spLocks noChangeArrowheads="1"/>
              </p:cNvSpPr>
              <p:nvPr/>
            </p:nvSpPr>
            <p:spPr bwMode="auto">
              <a:xfrm>
                <a:off x="5103518" y="3579078"/>
                <a:ext cx="91530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ea typeface="方正粗倩简体" pitchFamily="65" charset="-122"/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4279404" y="3462600"/>
              <a:ext cx="1580948" cy="8687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3976688" y="4213861"/>
            <a:ext cx="1763712" cy="1112838"/>
            <a:chOff x="3976330" y="4762614"/>
            <a:chExt cx="1764377" cy="1113179"/>
          </a:xfrm>
        </p:grpSpPr>
        <p:grpSp>
          <p:nvGrpSpPr>
            <p:cNvPr id="10269" name="组合 11"/>
            <p:cNvGrpSpPr/>
            <p:nvPr/>
          </p:nvGrpSpPr>
          <p:grpSpPr bwMode="auto">
            <a:xfrm>
              <a:off x="4735934" y="4919339"/>
              <a:ext cx="1004773" cy="956454"/>
              <a:chOff x="4735934" y="4919339"/>
              <a:chExt cx="1004773" cy="956454"/>
            </a:xfrm>
          </p:grpSpPr>
          <p:sp>
            <p:nvSpPr>
              <p:cNvPr id="10270" name="等腰三角形 22"/>
              <p:cNvSpPr>
                <a:spLocks noChangeArrowheads="1"/>
              </p:cNvSpPr>
              <p:nvPr/>
            </p:nvSpPr>
            <p:spPr bwMode="auto">
              <a:xfrm rot="3600000">
                <a:off x="4850216" y="4985302"/>
                <a:ext cx="956454" cy="824528"/>
              </a:xfrm>
              <a:prstGeom prst="triangle">
                <a:avLst>
                  <a:gd name="adj" fmla="val 50000"/>
                </a:avLst>
              </a:prstGeom>
              <a:solidFill>
                <a:srgbClr val="1975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1" name="文本框 28"/>
              <p:cNvSpPr txBox="1">
                <a:spLocks noChangeArrowheads="1"/>
              </p:cNvSpPr>
              <p:nvPr/>
            </p:nvSpPr>
            <p:spPr bwMode="auto">
              <a:xfrm>
                <a:off x="4735934" y="5120141"/>
                <a:ext cx="91530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bg1"/>
                    </a:solidFill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ea typeface="方正粗倩简体" pitchFamily="65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 rot="1795975" flipH="1">
              <a:off x="3976330" y="4762614"/>
              <a:ext cx="1581746" cy="8702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sp>
        <p:nvSpPr>
          <p:cNvPr id="54" name="等腰三角形 53"/>
          <p:cNvSpPr>
            <a:spLocks noChangeArrowheads="1"/>
          </p:cNvSpPr>
          <p:nvPr/>
        </p:nvSpPr>
        <p:spPr bwMode="auto">
          <a:xfrm>
            <a:off x="196850" y="360363"/>
            <a:ext cx="563563" cy="485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等腰三角形 54"/>
          <p:cNvSpPr>
            <a:spLocks noChangeArrowheads="1"/>
          </p:cNvSpPr>
          <p:nvPr/>
        </p:nvSpPr>
        <p:spPr bwMode="auto">
          <a:xfrm>
            <a:off x="760413" y="696913"/>
            <a:ext cx="265112" cy="228600"/>
          </a:xfrm>
          <a:prstGeom prst="triangle">
            <a:avLst>
              <a:gd name="adj" fmla="val 50000"/>
            </a:avLst>
          </a:prstGeom>
          <a:solidFill>
            <a:srgbClr val="197519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等腰三角形 55"/>
          <p:cNvSpPr>
            <a:spLocks noChangeArrowheads="1"/>
          </p:cNvSpPr>
          <p:nvPr/>
        </p:nvSpPr>
        <p:spPr bwMode="auto">
          <a:xfrm flipH="1">
            <a:off x="630238" y="469900"/>
            <a:ext cx="85725" cy="74613"/>
          </a:xfrm>
          <a:prstGeom prst="triangle">
            <a:avLst>
              <a:gd name="adj" fmla="val 50000"/>
            </a:avLst>
          </a:prstGeom>
          <a:solidFill>
            <a:srgbClr val="197519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等腰三角形 56"/>
          <p:cNvSpPr>
            <a:spLocks noChangeArrowheads="1"/>
          </p:cNvSpPr>
          <p:nvPr/>
        </p:nvSpPr>
        <p:spPr bwMode="auto">
          <a:xfrm>
            <a:off x="833438" y="490538"/>
            <a:ext cx="177800" cy="152400"/>
          </a:xfrm>
          <a:prstGeom prst="triangle">
            <a:avLst>
              <a:gd name="adj" fmla="val 50000"/>
            </a:avLst>
          </a:prstGeom>
          <a:solidFill>
            <a:srgbClr val="197519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9713333" y="4291014"/>
            <a:ext cx="2473692" cy="2557461"/>
            <a:chOff x="8461714" y="3087044"/>
            <a:chExt cx="3730286" cy="3770956"/>
          </a:xfrm>
        </p:grpSpPr>
        <p:sp>
          <p:nvSpPr>
            <p:cNvPr id="46" name="任意多边形 74"/>
            <p:cNvSpPr/>
            <p:nvPr/>
          </p:nvSpPr>
          <p:spPr>
            <a:xfrm>
              <a:off x="8461714" y="3087044"/>
              <a:ext cx="3730286" cy="3770956"/>
            </a:xfrm>
            <a:custGeom>
              <a:avLst/>
              <a:gdLst>
                <a:gd name="connsiteX0" fmla="*/ 3598693 w 3730286"/>
                <a:gd name="connsiteY0" fmla="*/ 0 h 3770956"/>
                <a:gd name="connsiteX1" fmla="*/ 3730286 w 3730286"/>
                <a:gd name="connsiteY1" fmla="*/ 3091 h 3770956"/>
                <a:gd name="connsiteX2" fmla="*/ 3730286 w 3730286"/>
                <a:gd name="connsiteY2" fmla="*/ 3770956 h 3770956"/>
                <a:gd name="connsiteX3" fmla="*/ 32770 w 3730286"/>
                <a:gd name="connsiteY3" fmla="*/ 3770956 h 3770956"/>
                <a:gd name="connsiteX4" fmla="*/ 18580 w 3730286"/>
                <a:gd name="connsiteY4" fmla="*/ 3684585 h 3770956"/>
                <a:gd name="connsiteX5" fmla="*/ 0 w 3730286"/>
                <a:gd name="connsiteY5" fmla="*/ 3342803 h 3770956"/>
                <a:gd name="connsiteX6" fmla="*/ 3598693 w 3730286"/>
                <a:gd name="connsiteY6" fmla="*/ 0 h 37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0286" h="3770956">
                  <a:moveTo>
                    <a:pt x="3598693" y="0"/>
                  </a:moveTo>
                  <a:lnTo>
                    <a:pt x="3730286" y="3091"/>
                  </a:lnTo>
                  <a:lnTo>
                    <a:pt x="3730286" y="3770956"/>
                  </a:lnTo>
                  <a:lnTo>
                    <a:pt x="32770" y="3770956"/>
                  </a:lnTo>
                  <a:lnTo>
                    <a:pt x="18580" y="3684585"/>
                  </a:lnTo>
                  <a:cubicBezTo>
                    <a:pt x="6294" y="3572210"/>
                    <a:pt x="0" y="3458189"/>
                    <a:pt x="0" y="3342803"/>
                  </a:cubicBezTo>
                  <a:cubicBezTo>
                    <a:pt x="0" y="1496624"/>
                    <a:pt x="1611190" y="0"/>
                    <a:pt x="3598693" y="0"/>
                  </a:cubicBezTo>
                  <a:close/>
                </a:path>
              </a:pathLst>
            </a:custGeom>
            <a:solidFill>
              <a:srgbClr val="1975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47" name="Freeform 5"/>
            <p:cNvSpPr>
              <a:spLocks noEditPoints="1" noChangeArrowheads="1"/>
            </p:cNvSpPr>
            <p:nvPr/>
          </p:nvSpPr>
          <p:spPr bwMode="auto">
            <a:xfrm>
              <a:off x="9784709" y="4787634"/>
              <a:ext cx="1758950" cy="1637450"/>
            </a:xfrm>
            <a:custGeom>
              <a:avLst/>
              <a:gdLst>
                <a:gd name="T0" fmla="*/ 118 w 126"/>
                <a:gd name="T1" fmla="*/ 0 h 117"/>
                <a:gd name="T2" fmla="*/ 126 w 126"/>
                <a:gd name="T3" fmla="*/ 78 h 117"/>
                <a:gd name="T4" fmla="*/ 113 w 126"/>
                <a:gd name="T5" fmla="*/ 86 h 117"/>
                <a:gd name="T6" fmla="*/ 116 w 126"/>
                <a:gd name="T7" fmla="*/ 77 h 117"/>
                <a:gd name="T8" fmla="*/ 10 w 126"/>
                <a:gd name="T9" fmla="*/ 8 h 117"/>
                <a:gd name="T10" fmla="*/ 48 w 126"/>
                <a:gd name="T11" fmla="*/ 77 h 117"/>
                <a:gd name="T12" fmla="*/ 55 w 126"/>
                <a:gd name="T13" fmla="*/ 86 h 117"/>
                <a:gd name="T14" fmla="*/ 0 w 126"/>
                <a:gd name="T15" fmla="*/ 78 h 117"/>
                <a:gd name="T16" fmla="*/ 8 w 126"/>
                <a:gd name="T17" fmla="*/ 0 h 117"/>
                <a:gd name="T18" fmla="*/ 86 w 126"/>
                <a:gd name="T19" fmla="*/ 48 h 117"/>
                <a:gd name="T20" fmla="*/ 111 w 126"/>
                <a:gd name="T21" fmla="*/ 46 h 117"/>
                <a:gd name="T22" fmla="*/ 86 w 126"/>
                <a:gd name="T23" fmla="*/ 39 h 117"/>
                <a:gd name="T24" fmla="*/ 111 w 126"/>
                <a:gd name="T25" fmla="*/ 41 h 117"/>
                <a:gd name="T26" fmla="*/ 86 w 126"/>
                <a:gd name="T27" fmla="*/ 39 h 117"/>
                <a:gd name="T28" fmla="*/ 99 w 126"/>
                <a:gd name="T29" fmla="*/ 32 h 117"/>
                <a:gd name="T30" fmla="*/ 111 w 126"/>
                <a:gd name="T31" fmla="*/ 30 h 117"/>
                <a:gd name="T32" fmla="*/ 99 w 126"/>
                <a:gd name="T33" fmla="*/ 23 h 117"/>
                <a:gd name="T34" fmla="*/ 111 w 126"/>
                <a:gd name="T35" fmla="*/ 25 h 117"/>
                <a:gd name="T36" fmla="*/ 99 w 126"/>
                <a:gd name="T37" fmla="*/ 23 h 117"/>
                <a:gd name="T38" fmla="*/ 99 w 126"/>
                <a:gd name="T39" fmla="*/ 18 h 117"/>
                <a:gd name="T40" fmla="*/ 111 w 126"/>
                <a:gd name="T41" fmla="*/ 16 h 117"/>
                <a:gd name="T42" fmla="*/ 73 w 126"/>
                <a:gd name="T43" fmla="*/ 16 h 117"/>
                <a:gd name="T44" fmla="*/ 95 w 126"/>
                <a:gd name="T45" fmla="*/ 34 h 117"/>
                <a:gd name="T46" fmla="*/ 73 w 126"/>
                <a:gd name="T47" fmla="*/ 16 h 117"/>
                <a:gd name="T48" fmla="*/ 37 w 126"/>
                <a:gd name="T49" fmla="*/ 57 h 117"/>
                <a:gd name="T50" fmla="*/ 31 w 126"/>
                <a:gd name="T51" fmla="*/ 40 h 117"/>
                <a:gd name="T52" fmla="*/ 17 w 126"/>
                <a:gd name="T53" fmla="*/ 39 h 117"/>
                <a:gd name="T54" fmla="*/ 31 w 126"/>
                <a:gd name="T55" fmla="*/ 34 h 117"/>
                <a:gd name="T56" fmla="*/ 42 w 126"/>
                <a:gd name="T57" fmla="*/ 38 h 117"/>
                <a:gd name="T58" fmla="*/ 43 w 126"/>
                <a:gd name="T59" fmla="*/ 39 h 117"/>
                <a:gd name="T60" fmla="*/ 51 w 126"/>
                <a:gd name="T61" fmla="*/ 42 h 117"/>
                <a:gd name="T62" fmla="*/ 53 w 126"/>
                <a:gd name="T63" fmla="*/ 28 h 117"/>
                <a:gd name="T64" fmla="*/ 58 w 126"/>
                <a:gd name="T65" fmla="*/ 31 h 117"/>
                <a:gd name="T66" fmla="*/ 67 w 126"/>
                <a:gd name="T67" fmla="*/ 22 h 117"/>
                <a:gd name="T68" fmla="*/ 55 w 126"/>
                <a:gd name="T69" fmla="*/ 19 h 117"/>
                <a:gd name="T70" fmla="*/ 50 w 126"/>
                <a:gd name="T71" fmla="*/ 24 h 117"/>
                <a:gd name="T72" fmla="*/ 49 w 126"/>
                <a:gd name="T73" fmla="*/ 26 h 117"/>
                <a:gd name="T74" fmla="*/ 45 w 126"/>
                <a:gd name="T75" fmla="*/ 35 h 117"/>
                <a:gd name="T76" fmla="*/ 41 w 126"/>
                <a:gd name="T77" fmla="*/ 31 h 117"/>
                <a:gd name="T78" fmla="*/ 31 w 126"/>
                <a:gd name="T79" fmla="*/ 29 h 117"/>
                <a:gd name="T80" fmla="*/ 22 w 126"/>
                <a:gd name="T81" fmla="*/ 57 h 117"/>
                <a:gd name="T82" fmla="*/ 28 w 126"/>
                <a:gd name="T83" fmla="*/ 44 h 117"/>
                <a:gd name="T84" fmla="*/ 22 w 126"/>
                <a:gd name="T85" fmla="*/ 57 h 117"/>
                <a:gd name="T86" fmla="*/ 63 w 126"/>
                <a:gd name="T87" fmla="*/ 57 h 117"/>
                <a:gd name="T88" fmla="*/ 57 w 126"/>
                <a:gd name="T89" fmla="*/ 32 h 117"/>
                <a:gd name="T90" fmla="*/ 48 w 126"/>
                <a:gd name="T91" fmla="*/ 57 h 117"/>
                <a:gd name="T92" fmla="*/ 54 w 126"/>
                <a:gd name="T93" fmla="*/ 46 h 117"/>
                <a:gd name="T94" fmla="*/ 48 w 126"/>
                <a:gd name="T95" fmla="*/ 57 h 117"/>
                <a:gd name="T96" fmla="*/ 45 w 126"/>
                <a:gd name="T97" fmla="*/ 57 h 117"/>
                <a:gd name="T98" fmla="*/ 39 w 126"/>
                <a:gd name="T99" fmla="*/ 43 h 117"/>
                <a:gd name="T100" fmla="*/ 82 w 126"/>
                <a:gd name="T101" fmla="*/ 67 h 117"/>
                <a:gd name="T102" fmla="*/ 73 w 126"/>
                <a:gd name="T103" fmla="*/ 41 h 117"/>
                <a:gd name="T104" fmla="*/ 61 w 126"/>
                <a:gd name="T105" fmla="*/ 71 h 117"/>
                <a:gd name="T106" fmla="*/ 66 w 126"/>
                <a:gd name="T107" fmla="*/ 93 h 117"/>
                <a:gd name="T108" fmla="*/ 73 w 126"/>
                <a:gd name="T109" fmla="*/ 117 h 117"/>
                <a:gd name="T110" fmla="*/ 101 w 126"/>
                <a:gd name="T111" fmla="*/ 110 h 117"/>
                <a:gd name="T112" fmla="*/ 98 w 126"/>
                <a:gd name="T113" fmla="*/ 66 h 117"/>
                <a:gd name="T114" fmla="*/ 97 w 126"/>
                <a:gd name="T115" fmla="*/ 61 h 117"/>
                <a:gd name="T116" fmla="*/ 89 w 126"/>
                <a:gd name="T117" fmla="*/ 63 h 117"/>
                <a:gd name="T118" fmla="*/ 83 w 126"/>
                <a:gd name="T119" fmla="*/ 58 h 117"/>
                <a:gd name="T120" fmla="*/ 3 w 126"/>
                <a:gd name="T121" fmla="*/ 31 h 117"/>
                <a:gd name="T122" fmla="*/ 6 w 126"/>
                <a:gd name="T123" fmla="*/ 53 h 117"/>
                <a:gd name="T124" fmla="*/ 3 w 126"/>
                <a:gd name="T125" fmla="*/ 3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17">
                  <a:moveTo>
                    <a:pt x="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23" y="0"/>
                    <a:pt x="126" y="4"/>
                    <a:pt x="126" y="8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6" y="82"/>
                    <a:pt x="123" y="86"/>
                    <a:pt x="118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3"/>
                    <a:pt x="114" y="80"/>
                    <a:pt x="114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2" y="82"/>
                    <a:pt x="54" y="84"/>
                    <a:pt x="55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3" y="86"/>
                    <a:pt x="0" y="82"/>
                    <a:pt x="0" y="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lose/>
                  <a:moveTo>
                    <a:pt x="86" y="46"/>
                  </a:moveTo>
                  <a:cubicBezTo>
                    <a:pt x="86" y="48"/>
                    <a:pt x="86" y="48"/>
                    <a:pt x="86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6" y="46"/>
                    <a:pt x="86" y="46"/>
                    <a:pt x="86" y="46"/>
                  </a:cubicBezTo>
                  <a:close/>
                  <a:moveTo>
                    <a:pt x="86" y="39"/>
                  </a:moveTo>
                  <a:cubicBezTo>
                    <a:pt x="86" y="41"/>
                    <a:pt x="86" y="41"/>
                    <a:pt x="86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86" y="39"/>
                    <a:pt x="86" y="39"/>
                    <a:pt x="86" y="39"/>
                  </a:cubicBezTo>
                  <a:close/>
                  <a:moveTo>
                    <a:pt x="99" y="30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99" y="30"/>
                    <a:pt x="99" y="30"/>
                    <a:pt x="99" y="30"/>
                  </a:cubicBezTo>
                  <a:close/>
                  <a:moveTo>
                    <a:pt x="99" y="23"/>
                  </a:moveTo>
                  <a:cubicBezTo>
                    <a:pt x="99" y="25"/>
                    <a:pt x="99" y="25"/>
                    <a:pt x="9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99" y="23"/>
                    <a:pt x="99" y="23"/>
                    <a:pt x="99" y="23"/>
                  </a:cubicBezTo>
                  <a:close/>
                  <a:moveTo>
                    <a:pt x="99" y="16"/>
                  </a:moveTo>
                  <a:cubicBezTo>
                    <a:pt x="99" y="18"/>
                    <a:pt x="99" y="18"/>
                    <a:pt x="99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99" y="16"/>
                    <a:pt x="99" y="16"/>
                    <a:pt x="99" y="16"/>
                  </a:cubicBezTo>
                  <a:close/>
                  <a:moveTo>
                    <a:pt x="73" y="16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73" y="16"/>
                    <a:pt x="73" y="16"/>
                    <a:pt x="73" y="16"/>
                  </a:cubicBezTo>
                  <a:close/>
                  <a:moveTo>
                    <a:pt x="31" y="57"/>
                  </a:moveTo>
                  <a:cubicBezTo>
                    <a:pt x="37" y="57"/>
                    <a:pt x="37" y="57"/>
                    <a:pt x="37" y="5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57"/>
                    <a:pt x="31" y="57"/>
                    <a:pt x="31" y="57"/>
                  </a:cubicBezTo>
                  <a:close/>
                  <a:moveTo>
                    <a:pt x="17" y="39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7" y="39"/>
                    <a:pt x="17" y="39"/>
                    <a:pt x="17" y="39"/>
                  </a:cubicBezTo>
                  <a:close/>
                  <a:moveTo>
                    <a:pt x="22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57" y="57"/>
                  </a:moveTo>
                  <a:cubicBezTo>
                    <a:pt x="63" y="57"/>
                    <a:pt x="63" y="57"/>
                    <a:pt x="63" y="57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57"/>
                    <a:pt x="57" y="57"/>
                    <a:pt x="57" y="57"/>
                  </a:cubicBezTo>
                  <a:close/>
                  <a:moveTo>
                    <a:pt x="48" y="57"/>
                  </a:moveTo>
                  <a:cubicBezTo>
                    <a:pt x="54" y="57"/>
                    <a:pt x="54" y="57"/>
                    <a:pt x="54" y="57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57"/>
                    <a:pt x="48" y="57"/>
                    <a:pt x="48" y="57"/>
                  </a:cubicBezTo>
                  <a:close/>
                  <a:moveTo>
                    <a:pt x="39" y="57"/>
                  </a:moveTo>
                  <a:cubicBezTo>
                    <a:pt x="45" y="57"/>
                    <a:pt x="45" y="57"/>
                    <a:pt x="45" y="57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57"/>
                    <a:pt x="39" y="57"/>
                    <a:pt x="39" y="57"/>
                  </a:cubicBezTo>
                  <a:close/>
                  <a:moveTo>
                    <a:pt x="82" y="67"/>
                  </a:moveTo>
                  <a:cubicBezTo>
                    <a:pt x="82" y="59"/>
                    <a:pt x="81" y="50"/>
                    <a:pt x="80" y="42"/>
                  </a:cubicBezTo>
                  <a:cubicBezTo>
                    <a:pt x="78" y="41"/>
                    <a:pt x="75" y="41"/>
                    <a:pt x="73" y="41"/>
                  </a:cubicBezTo>
                  <a:cubicBezTo>
                    <a:pt x="72" y="55"/>
                    <a:pt x="73" y="68"/>
                    <a:pt x="72" y="82"/>
                  </a:cubicBezTo>
                  <a:cubicBezTo>
                    <a:pt x="70" y="77"/>
                    <a:pt x="68" y="73"/>
                    <a:pt x="61" y="71"/>
                  </a:cubicBezTo>
                  <a:cubicBezTo>
                    <a:pt x="60" y="73"/>
                    <a:pt x="59" y="73"/>
                    <a:pt x="58" y="75"/>
                  </a:cubicBezTo>
                  <a:cubicBezTo>
                    <a:pt x="62" y="80"/>
                    <a:pt x="65" y="87"/>
                    <a:pt x="66" y="9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9" y="110"/>
                    <a:pt x="71" y="114"/>
                    <a:pt x="73" y="117"/>
                  </a:cubicBezTo>
                  <a:cubicBezTo>
                    <a:pt x="82" y="116"/>
                    <a:pt x="89" y="116"/>
                    <a:pt x="99" y="116"/>
                  </a:cubicBezTo>
                  <a:cubicBezTo>
                    <a:pt x="99" y="114"/>
                    <a:pt x="100" y="112"/>
                    <a:pt x="101" y="110"/>
                  </a:cubicBezTo>
                  <a:cubicBezTo>
                    <a:pt x="103" y="99"/>
                    <a:pt x="105" y="78"/>
                    <a:pt x="105" y="67"/>
                  </a:cubicBezTo>
                  <a:cubicBezTo>
                    <a:pt x="102" y="67"/>
                    <a:pt x="101" y="66"/>
                    <a:pt x="98" y="66"/>
                  </a:cubicBezTo>
                  <a:cubicBezTo>
                    <a:pt x="98" y="67"/>
                    <a:pt x="97" y="72"/>
                    <a:pt x="97" y="73"/>
                  </a:cubicBezTo>
                  <a:cubicBezTo>
                    <a:pt x="97" y="69"/>
                    <a:pt x="97" y="65"/>
                    <a:pt x="97" y="61"/>
                  </a:cubicBezTo>
                  <a:cubicBezTo>
                    <a:pt x="94" y="61"/>
                    <a:pt x="92" y="61"/>
                    <a:pt x="90" y="60"/>
                  </a:cubicBezTo>
                  <a:cubicBezTo>
                    <a:pt x="90" y="61"/>
                    <a:pt x="90" y="62"/>
                    <a:pt x="89" y="63"/>
                  </a:cubicBezTo>
                  <a:cubicBezTo>
                    <a:pt x="89" y="62"/>
                    <a:pt x="89" y="60"/>
                    <a:pt x="89" y="58"/>
                  </a:cubicBezTo>
                  <a:cubicBezTo>
                    <a:pt x="87" y="58"/>
                    <a:pt x="85" y="58"/>
                    <a:pt x="83" y="58"/>
                  </a:cubicBezTo>
                  <a:cubicBezTo>
                    <a:pt x="83" y="61"/>
                    <a:pt x="83" y="64"/>
                    <a:pt x="82" y="67"/>
                  </a:cubicBezTo>
                  <a:close/>
                  <a:moveTo>
                    <a:pt x="3" y="31"/>
                  </a:moveTo>
                  <a:cubicBezTo>
                    <a:pt x="3" y="53"/>
                    <a:pt x="3" y="53"/>
                    <a:pt x="3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31"/>
                    <a:pt x="6" y="31"/>
                    <a:pt x="6" y="31"/>
                  </a:cubicBezTo>
                  <a:lnTo>
                    <a:pt x="3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2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" grpId="0" animBg="1"/>
      <p:bldP spid="4" grpId="1" animBg="1"/>
      <p:bldP spid="4" grpId="2" animBg="1"/>
      <p:bldP spid="50" grpId="0" animBg="1"/>
      <p:bldP spid="50" grpId="1" animBg="1"/>
      <p:bldP spid="2" grpId="0" animBg="1"/>
      <p:bldP spid="34" grpId="0" animBg="1"/>
      <p:bldP spid="35" grpId="0"/>
      <p:bldP spid="7" grpId="0"/>
      <p:bldP spid="27" grpId="0"/>
      <p:bldP spid="33" grpId="0"/>
      <p:bldP spid="44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 noChangeArrowheads="1"/>
          </p:cNvSpPr>
          <p:nvPr/>
        </p:nvSpPr>
        <p:spPr bwMode="auto">
          <a:xfrm>
            <a:off x="935572" y="2547938"/>
            <a:ext cx="164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1500" b="1" i="1" dirty="0">
                <a:solidFill>
                  <a:srgbClr val="197519"/>
                </a:solidFill>
              </a:rPr>
              <a:t>01</a:t>
            </a:r>
            <a:endParaRPr lang="en-US" altLang="en-US" sz="11500" b="1" i="1" dirty="0">
              <a:solidFill>
                <a:srgbClr val="197519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107272" y="3346450"/>
            <a:ext cx="6480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97519"/>
                </a:solidFill>
              </a:rPr>
              <a:t>共享课程教学模式介绍</a:t>
            </a:r>
            <a:endParaRPr lang="zh-CN" altLang="en-US" sz="3200" b="1" dirty="0">
              <a:solidFill>
                <a:srgbClr val="197519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091397" y="2773363"/>
            <a:ext cx="159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197519"/>
                </a:solidFill>
              </a:rPr>
              <a:t>Part One</a:t>
            </a:r>
            <a:endParaRPr lang="zh-CN" altLang="en-US" sz="3200" b="1" i="1" dirty="0">
              <a:solidFill>
                <a:srgbClr val="197519"/>
              </a:solidFill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 flipV="1">
            <a:off x="926750" y="4110038"/>
            <a:ext cx="8027722" cy="7937"/>
          </a:xfrm>
          <a:prstGeom prst="line">
            <a:avLst/>
          </a:prstGeom>
          <a:noFill/>
          <a:ln w="19050" cap="sq">
            <a:solidFill>
              <a:srgbClr val="197519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71" y="2396291"/>
            <a:ext cx="1801372" cy="2139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923981" y="3440574"/>
            <a:ext cx="9685025" cy="988"/>
          </a:xfrm>
          <a:prstGeom prst="line">
            <a:avLst/>
          </a:prstGeom>
          <a:ln w="12700">
            <a:solidFill>
              <a:srgbClr val="5AA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55371" y="4380465"/>
            <a:ext cx="137220" cy="1405432"/>
            <a:chOff x="4313941" y="4366592"/>
            <a:chExt cx="137220" cy="1405432"/>
          </a:xfrm>
          <a:solidFill>
            <a:srgbClr val="197519"/>
          </a:solidFill>
        </p:grpSpPr>
        <p:cxnSp>
          <p:nvCxnSpPr>
            <p:cNvPr id="12" name="直接连接符 11"/>
            <p:cNvCxnSpPr/>
            <p:nvPr/>
          </p:nvCxnSpPr>
          <p:spPr>
            <a:xfrm flipH="1">
              <a:off x="4382741" y="4366592"/>
              <a:ext cx="0" cy="1219313"/>
            </a:xfrm>
            <a:prstGeom prst="line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 flipH="1" flipV="1">
              <a:off x="4313941" y="5634804"/>
              <a:ext cx="137220" cy="137220"/>
            </a:xfrm>
            <a:prstGeom prst="rect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u="sng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768646" y="1119510"/>
            <a:ext cx="137220" cy="1397113"/>
            <a:chOff x="7007200" y="1168400"/>
            <a:chExt cx="137220" cy="1397113"/>
          </a:xfrm>
          <a:solidFill>
            <a:srgbClr val="197519"/>
          </a:solidFill>
        </p:grpSpPr>
        <p:cxnSp>
          <p:nvCxnSpPr>
            <p:cNvPr id="17" name="直接连接符 16"/>
            <p:cNvCxnSpPr/>
            <p:nvPr/>
          </p:nvCxnSpPr>
          <p:spPr>
            <a:xfrm flipV="1">
              <a:off x="7076001" y="1346200"/>
              <a:ext cx="0" cy="1219313"/>
            </a:xfrm>
            <a:prstGeom prst="line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7007200" y="1168400"/>
              <a:ext cx="137220" cy="137220"/>
            </a:xfrm>
            <a:prstGeom prst="rect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071424" y="1906966"/>
            <a:ext cx="750117" cy="3014774"/>
            <a:chOff x="10749796" y="2870903"/>
            <a:chExt cx="750117" cy="1759053"/>
          </a:xfrm>
          <a:solidFill>
            <a:srgbClr val="197519"/>
          </a:solidFill>
        </p:grpSpPr>
        <p:sp>
          <p:nvSpPr>
            <p:cNvPr id="5" name="矩形 4"/>
            <p:cNvSpPr/>
            <p:nvPr/>
          </p:nvSpPr>
          <p:spPr>
            <a:xfrm>
              <a:off x="10749796" y="2870903"/>
              <a:ext cx="750117" cy="17590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817079" y="2986118"/>
              <a:ext cx="615553" cy="1520450"/>
            </a:xfrm>
            <a:prstGeom prst="rect">
              <a:avLst/>
            </a:prstGeom>
            <a:grp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混合式教学模式</a:t>
              </a:r>
              <a:endParaRPr lang="zh-CN" altLang="en-US" sz="28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 rot="18894070">
            <a:off x="279086" y="2782726"/>
            <a:ext cx="1285576" cy="1286593"/>
          </a:xfrm>
          <a:prstGeom prst="rect">
            <a:avLst/>
          </a:prstGeom>
          <a:solidFill>
            <a:srgbClr val="5AA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 rot="18894070">
            <a:off x="3294689" y="2798267"/>
            <a:ext cx="1285576" cy="12865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18894070">
            <a:off x="6233857" y="2797275"/>
            <a:ext cx="1285576" cy="1286593"/>
          </a:xfrm>
          <a:prstGeom prst="rect">
            <a:avLst/>
          </a:prstGeom>
          <a:solidFill>
            <a:srgbClr val="5AA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8894070">
            <a:off x="9194468" y="2797277"/>
            <a:ext cx="1285576" cy="12865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6808035" y="4406860"/>
            <a:ext cx="137220" cy="1405432"/>
            <a:chOff x="4313941" y="4366592"/>
            <a:chExt cx="137220" cy="1405432"/>
          </a:xfrm>
          <a:solidFill>
            <a:srgbClr val="197519"/>
          </a:solidFill>
        </p:grpSpPr>
        <p:cxnSp>
          <p:nvCxnSpPr>
            <p:cNvPr id="31" name="直接连接符 30"/>
            <p:cNvCxnSpPr/>
            <p:nvPr/>
          </p:nvCxnSpPr>
          <p:spPr>
            <a:xfrm flipH="1">
              <a:off x="4382741" y="4366592"/>
              <a:ext cx="0" cy="1219313"/>
            </a:xfrm>
            <a:prstGeom prst="line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 flipH="1" flipV="1">
              <a:off x="4313941" y="5634804"/>
              <a:ext cx="137220" cy="137220"/>
            </a:xfrm>
            <a:prstGeom prst="rect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u="sng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68866" y="1168400"/>
            <a:ext cx="137220" cy="1397113"/>
            <a:chOff x="7007200" y="1168400"/>
            <a:chExt cx="137220" cy="1397113"/>
          </a:xfrm>
          <a:solidFill>
            <a:srgbClr val="197519"/>
          </a:solidFill>
        </p:grpSpPr>
        <p:cxnSp>
          <p:nvCxnSpPr>
            <p:cNvPr id="34" name="直接连接符 33"/>
            <p:cNvCxnSpPr/>
            <p:nvPr/>
          </p:nvCxnSpPr>
          <p:spPr>
            <a:xfrm flipV="1">
              <a:off x="7076001" y="1346200"/>
              <a:ext cx="0" cy="1219313"/>
            </a:xfrm>
            <a:prstGeom prst="line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7007200" y="1168400"/>
              <a:ext cx="137220" cy="137220"/>
            </a:xfrm>
            <a:prstGeom prst="rect">
              <a:avLst/>
            </a:prstGeom>
            <a:grpFill/>
            <a:ln>
              <a:solidFill>
                <a:srgbClr val="5AA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45496" y="3280847"/>
            <a:ext cx="160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在线视频学习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11225" y="3255905"/>
            <a:ext cx="165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课程论坛交流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051227" y="3255905"/>
            <a:ext cx="157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作业考试检测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200558" y="3255905"/>
            <a:ext cx="135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见面课学习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40" name="Picture 2" descr="C:\Documents and Settings\majf\Application Data\Tencent\Users\971007653\QQ\WinTemp\RichOle\L2]O~00I0~@_B]EKLZ9W}~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7187" y="4513298"/>
            <a:ext cx="3828655" cy="2137937"/>
          </a:xfrm>
          <a:prstGeom prst="rect">
            <a:avLst/>
          </a:prstGeom>
          <a:noFill/>
        </p:spPr>
      </p:pic>
      <p:pic>
        <p:nvPicPr>
          <p:cNvPr id="41" name="图片 40" descr="2014.12.11 中医药与中华传统文化 第4次（2） 上海交通大学 彭崇胜_201412191550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9595" y="4442991"/>
            <a:ext cx="3609212" cy="2208245"/>
          </a:xfrm>
          <a:prstGeom prst="rect">
            <a:avLst/>
          </a:prstGeom>
        </p:spPr>
      </p:pic>
      <p:pic>
        <p:nvPicPr>
          <p:cNvPr id="42" name="Picture 1" descr="C:\Documents and Settings\majf\Application Data\Tencent\Users\971007653\QQ\WinTemp\RichOle\L8[N[~EWUP{Z)_}[~UECF$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86" y="158533"/>
            <a:ext cx="3729167" cy="2196270"/>
          </a:xfrm>
          <a:prstGeom prst="rect">
            <a:avLst/>
          </a:prstGeom>
          <a:noFill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2487" y="186813"/>
            <a:ext cx="3807741" cy="2171268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28" grpId="0" animBg="1"/>
      <p:bldP spid="21" grpId="0"/>
      <p:bldP spid="22" grpId="0"/>
      <p:bldP spid="29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 txBox="1">
            <a:spLocks noChangeArrowheads="1"/>
          </p:cNvSpPr>
          <p:nvPr/>
        </p:nvSpPr>
        <p:spPr bwMode="auto">
          <a:xfrm>
            <a:off x="897244" y="2547938"/>
            <a:ext cx="164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1500" b="1" i="1" dirty="0">
                <a:solidFill>
                  <a:srgbClr val="197519"/>
                </a:solidFill>
              </a:rPr>
              <a:t>02</a:t>
            </a:r>
            <a:endParaRPr lang="en-US" altLang="en-US" sz="11500" b="1" i="1" dirty="0">
              <a:solidFill>
                <a:srgbClr val="197519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168956" y="3346450"/>
            <a:ext cx="710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97519"/>
                </a:solidFill>
              </a:rPr>
              <a:t>智慧树网平台功能介绍</a:t>
            </a:r>
            <a:endParaRPr lang="zh-CN" altLang="en-US" sz="3200" b="1" dirty="0">
              <a:solidFill>
                <a:srgbClr val="197519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153082" y="2773363"/>
            <a:ext cx="2011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rgbClr val="197519"/>
                </a:solidFill>
              </a:rPr>
              <a:t>Part Two</a:t>
            </a:r>
            <a:endParaRPr lang="zh-CN" altLang="en-US" sz="3200" b="1" i="1" dirty="0">
              <a:solidFill>
                <a:srgbClr val="197519"/>
              </a:solidFill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cxnSp>
        <p:nvCxnSpPr>
          <p:cNvPr id="2063" name="Straight Connector 13"/>
          <p:cNvCxnSpPr>
            <a:cxnSpLocks noChangeShapeType="1"/>
          </p:cNvCxnSpPr>
          <p:nvPr/>
        </p:nvCxnSpPr>
        <p:spPr bwMode="auto">
          <a:xfrm flipH="1" flipV="1">
            <a:off x="892184" y="4110039"/>
            <a:ext cx="7642217" cy="7936"/>
          </a:xfrm>
          <a:prstGeom prst="line">
            <a:avLst/>
          </a:prstGeom>
          <a:noFill/>
          <a:ln w="19050" cap="sq">
            <a:solidFill>
              <a:srgbClr val="197519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37" y="2297085"/>
            <a:ext cx="1807468" cy="24384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>
            <a:spLocks noChangeArrowheads="1"/>
          </p:cNvSpPr>
          <p:nvPr/>
        </p:nvSpPr>
        <p:spPr bwMode="auto">
          <a:xfrm rot="9233090">
            <a:off x="11765832" y="6661150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 rot="-6030424">
            <a:off x="11525326" y="6634956"/>
            <a:ext cx="180975" cy="15716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 rot="-228606">
            <a:off x="11980145" y="6643688"/>
            <a:ext cx="122237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3" name="等腰三角形 22"/>
          <p:cNvSpPr>
            <a:spLocks noChangeArrowheads="1"/>
          </p:cNvSpPr>
          <p:nvPr/>
        </p:nvSpPr>
        <p:spPr bwMode="auto">
          <a:xfrm rot="-3389783">
            <a:off x="11719795" y="6572250"/>
            <a:ext cx="58737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4" name="等腰三角形 23"/>
          <p:cNvSpPr>
            <a:spLocks noChangeArrowheads="1"/>
          </p:cNvSpPr>
          <p:nvPr/>
        </p:nvSpPr>
        <p:spPr bwMode="auto">
          <a:xfrm rot="8748521">
            <a:off x="11908707" y="6657975"/>
            <a:ext cx="58738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3006725"/>
            <a:ext cx="12192000" cy="0"/>
          </a:xfrm>
          <a:prstGeom prst="line">
            <a:avLst/>
          </a:prstGeom>
          <a:ln w="107950">
            <a:solidFill>
              <a:srgbClr val="009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17"/>
          <p:cNvSpPr>
            <a:spLocks noEditPoints="1" noChangeArrowheads="1"/>
          </p:cNvSpPr>
          <p:nvPr/>
        </p:nvSpPr>
        <p:spPr bwMode="auto">
          <a:xfrm>
            <a:off x="1359864" y="1941513"/>
            <a:ext cx="769937" cy="1006475"/>
          </a:xfrm>
          <a:custGeom>
            <a:avLst/>
            <a:gdLst>
              <a:gd name="T0" fmla="*/ 31 w 62"/>
              <a:gd name="T1" fmla="*/ 0 h 90"/>
              <a:gd name="T2" fmla="*/ 53 w 62"/>
              <a:gd name="T3" fmla="*/ 9 h 90"/>
              <a:gd name="T4" fmla="*/ 62 w 62"/>
              <a:gd name="T5" fmla="*/ 30 h 90"/>
              <a:gd name="T6" fmla="*/ 53 w 62"/>
              <a:gd name="T7" fmla="*/ 52 h 90"/>
              <a:gd name="T8" fmla="*/ 32 w 62"/>
              <a:gd name="T9" fmla="*/ 90 h 90"/>
              <a:gd name="T10" fmla="*/ 9 w 62"/>
              <a:gd name="T11" fmla="*/ 52 h 90"/>
              <a:gd name="T12" fmla="*/ 0 w 62"/>
              <a:gd name="T13" fmla="*/ 30 h 90"/>
              <a:gd name="T14" fmla="*/ 9 w 62"/>
              <a:gd name="T15" fmla="*/ 9 h 90"/>
              <a:gd name="T16" fmla="*/ 31 w 62"/>
              <a:gd name="T17" fmla="*/ 0 h 90"/>
              <a:gd name="T18" fmla="*/ 44 w 62"/>
              <a:gd name="T19" fmla="*/ 18 h 90"/>
              <a:gd name="T20" fmla="*/ 31 w 62"/>
              <a:gd name="T21" fmla="*/ 12 h 90"/>
              <a:gd name="T22" fmla="*/ 18 w 62"/>
              <a:gd name="T23" fmla="*/ 18 h 90"/>
              <a:gd name="T24" fmla="*/ 13 w 62"/>
              <a:gd name="T25" fmla="*/ 30 h 90"/>
              <a:gd name="T26" fmla="*/ 18 w 62"/>
              <a:gd name="T27" fmla="*/ 43 h 90"/>
              <a:gd name="T28" fmla="*/ 31 w 62"/>
              <a:gd name="T29" fmla="*/ 49 h 90"/>
              <a:gd name="T30" fmla="*/ 44 w 62"/>
              <a:gd name="T31" fmla="*/ 43 h 90"/>
              <a:gd name="T32" fmla="*/ 49 w 62"/>
              <a:gd name="T33" fmla="*/ 30 h 90"/>
              <a:gd name="T34" fmla="*/ 44 w 62"/>
              <a:gd name="T35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" h="90">
                <a:moveTo>
                  <a:pt x="31" y="0"/>
                </a:moveTo>
                <a:cubicBezTo>
                  <a:pt x="39" y="0"/>
                  <a:pt x="47" y="3"/>
                  <a:pt x="53" y="9"/>
                </a:cubicBezTo>
                <a:cubicBezTo>
                  <a:pt x="58" y="14"/>
                  <a:pt x="62" y="22"/>
                  <a:pt x="62" y="30"/>
                </a:cubicBezTo>
                <a:cubicBezTo>
                  <a:pt x="62" y="39"/>
                  <a:pt x="58" y="47"/>
                  <a:pt x="53" y="52"/>
                </a:cubicBezTo>
                <a:cubicBezTo>
                  <a:pt x="32" y="90"/>
                  <a:pt x="32" y="90"/>
                  <a:pt x="32" y="90"/>
                </a:cubicBezTo>
                <a:cubicBezTo>
                  <a:pt x="32" y="90"/>
                  <a:pt x="15" y="62"/>
                  <a:pt x="9" y="52"/>
                </a:cubicBezTo>
                <a:cubicBezTo>
                  <a:pt x="3" y="46"/>
                  <a:pt x="0" y="39"/>
                  <a:pt x="0" y="30"/>
                </a:cubicBezTo>
                <a:cubicBezTo>
                  <a:pt x="0" y="22"/>
                  <a:pt x="4" y="14"/>
                  <a:pt x="9" y="9"/>
                </a:cubicBezTo>
                <a:cubicBezTo>
                  <a:pt x="15" y="3"/>
                  <a:pt x="22" y="0"/>
                  <a:pt x="31" y="0"/>
                </a:cubicBezTo>
                <a:close/>
                <a:moveTo>
                  <a:pt x="44" y="18"/>
                </a:moveTo>
                <a:cubicBezTo>
                  <a:pt x="40" y="14"/>
                  <a:pt x="36" y="12"/>
                  <a:pt x="31" y="12"/>
                </a:cubicBezTo>
                <a:cubicBezTo>
                  <a:pt x="26" y="12"/>
                  <a:pt x="21" y="14"/>
                  <a:pt x="18" y="18"/>
                </a:cubicBezTo>
                <a:cubicBezTo>
                  <a:pt x="15" y="21"/>
                  <a:pt x="13" y="25"/>
                  <a:pt x="13" y="30"/>
                </a:cubicBezTo>
                <a:cubicBezTo>
                  <a:pt x="13" y="35"/>
                  <a:pt x="15" y="40"/>
                  <a:pt x="18" y="43"/>
                </a:cubicBezTo>
                <a:cubicBezTo>
                  <a:pt x="21" y="47"/>
                  <a:pt x="26" y="49"/>
                  <a:pt x="31" y="49"/>
                </a:cubicBezTo>
                <a:cubicBezTo>
                  <a:pt x="36" y="49"/>
                  <a:pt x="40" y="47"/>
                  <a:pt x="44" y="43"/>
                </a:cubicBezTo>
                <a:cubicBezTo>
                  <a:pt x="47" y="40"/>
                  <a:pt x="49" y="35"/>
                  <a:pt x="49" y="30"/>
                </a:cubicBezTo>
                <a:cubicBezTo>
                  <a:pt x="49" y="25"/>
                  <a:pt x="47" y="21"/>
                  <a:pt x="44" y="18"/>
                </a:cubicBezTo>
                <a:close/>
              </a:path>
            </a:pathLst>
          </a:cu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/>
          <p:cNvSpPr>
            <a:spLocks noEditPoints="1" noChangeArrowheads="1"/>
          </p:cNvSpPr>
          <p:nvPr/>
        </p:nvSpPr>
        <p:spPr bwMode="auto">
          <a:xfrm>
            <a:off x="4466789" y="1941513"/>
            <a:ext cx="771525" cy="1006475"/>
          </a:xfrm>
          <a:custGeom>
            <a:avLst/>
            <a:gdLst>
              <a:gd name="T0" fmla="*/ 31 w 62"/>
              <a:gd name="T1" fmla="*/ 0 h 90"/>
              <a:gd name="T2" fmla="*/ 53 w 62"/>
              <a:gd name="T3" fmla="*/ 9 h 90"/>
              <a:gd name="T4" fmla="*/ 62 w 62"/>
              <a:gd name="T5" fmla="*/ 30 h 90"/>
              <a:gd name="T6" fmla="*/ 53 w 62"/>
              <a:gd name="T7" fmla="*/ 52 h 90"/>
              <a:gd name="T8" fmla="*/ 32 w 62"/>
              <a:gd name="T9" fmla="*/ 90 h 90"/>
              <a:gd name="T10" fmla="*/ 9 w 62"/>
              <a:gd name="T11" fmla="*/ 52 h 90"/>
              <a:gd name="T12" fmla="*/ 0 w 62"/>
              <a:gd name="T13" fmla="*/ 30 h 90"/>
              <a:gd name="T14" fmla="*/ 9 w 62"/>
              <a:gd name="T15" fmla="*/ 9 h 90"/>
              <a:gd name="T16" fmla="*/ 31 w 62"/>
              <a:gd name="T17" fmla="*/ 0 h 90"/>
              <a:gd name="T18" fmla="*/ 44 w 62"/>
              <a:gd name="T19" fmla="*/ 18 h 90"/>
              <a:gd name="T20" fmla="*/ 31 w 62"/>
              <a:gd name="T21" fmla="*/ 12 h 90"/>
              <a:gd name="T22" fmla="*/ 18 w 62"/>
              <a:gd name="T23" fmla="*/ 18 h 90"/>
              <a:gd name="T24" fmla="*/ 13 w 62"/>
              <a:gd name="T25" fmla="*/ 30 h 90"/>
              <a:gd name="T26" fmla="*/ 18 w 62"/>
              <a:gd name="T27" fmla="*/ 43 h 90"/>
              <a:gd name="T28" fmla="*/ 31 w 62"/>
              <a:gd name="T29" fmla="*/ 49 h 90"/>
              <a:gd name="T30" fmla="*/ 44 w 62"/>
              <a:gd name="T31" fmla="*/ 43 h 90"/>
              <a:gd name="T32" fmla="*/ 49 w 62"/>
              <a:gd name="T33" fmla="*/ 30 h 90"/>
              <a:gd name="T34" fmla="*/ 44 w 62"/>
              <a:gd name="T35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" h="90">
                <a:moveTo>
                  <a:pt x="31" y="0"/>
                </a:moveTo>
                <a:cubicBezTo>
                  <a:pt x="39" y="0"/>
                  <a:pt x="47" y="3"/>
                  <a:pt x="53" y="9"/>
                </a:cubicBezTo>
                <a:cubicBezTo>
                  <a:pt x="58" y="14"/>
                  <a:pt x="62" y="22"/>
                  <a:pt x="62" y="30"/>
                </a:cubicBezTo>
                <a:cubicBezTo>
                  <a:pt x="62" y="39"/>
                  <a:pt x="58" y="47"/>
                  <a:pt x="53" y="52"/>
                </a:cubicBezTo>
                <a:cubicBezTo>
                  <a:pt x="32" y="90"/>
                  <a:pt x="32" y="90"/>
                  <a:pt x="32" y="90"/>
                </a:cubicBezTo>
                <a:cubicBezTo>
                  <a:pt x="32" y="90"/>
                  <a:pt x="15" y="62"/>
                  <a:pt x="9" y="52"/>
                </a:cubicBezTo>
                <a:cubicBezTo>
                  <a:pt x="3" y="46"/>
                  <a:pt x="0" y="39"/>
                  <a:pt x="0" y="30"/>
                </a:cubicBezTo>
                <a:cubicBezTo>
                  <a:pt x="0" y="22"/>
                  <a:pt x="4" y="14"/>
                  <a:pt x="9" y="9"/>
                </a:cubicBezTo>
                <a:cubicBezTo>
                  <a:pt x="15" y="3"/>
                  <a:pt x="22" y="0"/>
                  <a:pt x="31" y="0"/>
                </a:cubicBezTo>
                <a:close/>
                <a:moveTo>
                  <a:pt x="44" y="18"/>
                </a:moveTo>
                <a:cubicBezTo>
                  <a:pt x="40" y="14"/>
                  <a:pt x="36" y="12"/>
                  <a:pt x="31" y="12"/>
                </a:cubicBezTo>
                <a:cubicBezTo>
                  <a:pt x="26" y="12"/>
                  <a:pt x="21" y="14"/>
                  <a:pt x="18" y="18"/>
                </a:cubicBezTo>
                <a:cubicBezTo>
                  <a:pt x="15" y="21"/>
                  <a:pt x="13" y="25"/>
                  <a:pt x="13" y="30"/>
                </a:cubicBezTo>
                <a:cubicBezTo>
                  <a:pt x="13" y="35"/>
                  <a:pt x="15" y="40"/>
                  <a:pt x="18" y="43"/>
                </a:cubicBezTo>
                <a:cubicBezTo>
                  <a:pt x="21" y="47"/>
                  <a:pt x="26" y="49"/>
                  <a:pt x="31" y="49"/>
                </a:cubicBezTo>
                <a:cubicBezTo>
                  <a:pt x="36" y="49"/>
                  <a:pt x="40" y="47"/>
                  <a:pt x="44" y="43"/>
                </a:cubicBezTo>
                <a:cubicBezTo>
                  <a:pt x="47" y="40"/>
                  <a:pt x="49" y="35"/>
                  <a:pt x="49" y="30"/>
                </a:cubicBezTo>
                <a:cubicBezTo>
                  <a:pt x="49" y="25"/>
                  <a:pt x="47" y="21"/>
                  <a:pt x="44" y="18"/>
                </a:cubicBezTo>
                <a:close/>
              </a:path>
            </a:pathLst>
          </a:cu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/>
          <p:cNvSpPr>
            <a:spLocks noEditPoints="1" noChangeArrowheads="1"/>
          </p:cNvSpPr>
          <p:nvPr/>
        </p:nvSpPr>
        <p:spPr bwMode="auto">
          <a:xfrm>
            <a:off x="7546418" y="1941513"/>
            <a:ext cx="771525" cy="1006475"/>
          </a:xfrm>
          <a:custGeom>
            <a:avLst/>
            <a:gdLst>
              <a:gd name="T0" fmla="*/ 31 w 62"/>
              <a:gd name="T1" fmla="*/ 0 h 90"/>
              <a:gd name="T2" fmla="*/ 53 w 62"/>
              <a:gd name="T3" fmla="*/ 9 h 90"/>
              <a:gd name="T4" fmla="*/ 62 w 62"/>
              <a:gd name="T5" fmla="*/ 30 h 90"/>
              <a:gd name="T6" fmla="*/ 53 w 62"/>
              <a:gd name="T7" fmla="*/ 52 h 90"/>
              <a:gd name="T8" fmla="*/ 32 w 62"/>
              <a:gd name="T9" fmla="*/ 90 h 90"/>
              <a:gd name="T10" fmla="*/ 9 w 62"/>
              <a:gd name="T11" fmla="*/ 52 h 90"/>
              <a:gd name="T12" fmla="*/ 0 w 62"/>
              <a:gd name="T13" fmla="*/ 30 h 90"/>
              <a:gd name="T14" fmla="*/ 9 w 62"/>
              <a:gd name="T15" fmla="*/ 9 h 90"/>
              <a:gd name="T16" fmla="*/ 31 w 62"/>
              <a:gd name="T17" fmla="*/ 0 h 90"/>
              <a:gd name="T18" fmla="*/ 44 w 62"/>
              <a:gd name="T19" fmla="*/ 18 h 90"/>
              <a:gd name="T20" fmla="*/ 31 w 62"/>
              <a:gd name="T21" fmla="*/ 12 h 90"/>
              <a:gd name="T22" fmla="*/ 18 w 62"/>
              <a:gd name="T23" fmla="*/ 18 h 90"/>
              <a:gd name="T24" fmla="*/ 13 w 62"/>
              <a:gd name="T25" fmla="*/ 30 h 90"/>
              <a:gd name="T26" fmla="*/ 18 w 62"/>
              <a:gd name="T27" fmla="*/ 43 h 90"/>
              <a:gd name="T28" fmla="*/ 31 w 62"/>
              <a:gd name="T29" fmla="*/ 49 h 90"/>
              <a:gd name="T30" fmla="*/ 44 w 62"/>
              <a:gd name="T31" fmla="*/ 43 h 90"/>
              <a:gd name="T32" fmla="*/ 49 w 62"/>
              <a:gd name="T33" fmla="*/ 30 h 90"/>
              <a:gd name="T34" fmla="*/ 44 w 62"/>
              <a:gd name="T35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" h="90">
                <a:moveTo>
                  <a:pt x="31" y="0"/>
                </a:moveTo>
                <a:cubicBezTo>
                  <a:pt x="39" y="0"/>
                  <a:pt x="47" y="3"/>
                  <a:pt x="53" y="9"/>
                </a:cubicBezTo>
                <a:cubicBezTo>
                  <a:pt x="58" y="14"/>
                  <a:pt x="62" y="22"/>
                  <a:pt x="62" y="30"/>
                </a:cubicBezTo>
                <a:cubicBezTo>
                  <a:pt x="62" y="39"/>
                  <a:pt x="58" y="47"/>
                  <a:pt x="53" y="52"/>
                </a:cubicBezTo>
                <a:cubicBezTo>
                  <a:pt x="32" y="90"/>
                  <a:pt x="32" y="90"/>
                  <a:pt x="32" y="90"/>
                </a:cubicBezTo>
                <a:cubicBezTo>
                  <a:pt x="32" y="90"/>
                  <a:pt x="15" y="62"/>
                  <a:pt x="9" y="52"/>
                </a:cubicBezTo>
                <a:cubicBezTo>
                  <a:pt x="3" y="46"/>
                  <a:pt x="0" y="39"/>
                  <a:pt x="0" y="30"/>
                </a:cubicBezTo>
                <a:cubicBezTo>
                  <a:pt x="0" y="22"/>
                  <a:pt x="4" y="14"/>
                  <a:pt x="9" y="9"/>
                </a:cubicBezTo>
                <a:cubicBezTo>
                  <a:pt x="15" y="3"/>
                  <a:pt x="22" y="0"/>
                  <a:pt x="31" y="0"/>
                </a:cubicBezTo>
                <a:close/>
                <a:moveTo>
                  <a:pt x="44" y="18"/>
                </a:moveTo>
                <a:cubicBezTo>
                  <a:pt x="40" y="14"/>
                  <a:pt x="36" y="12"/>
                  <a:pt x="31" y="12"/>
                </a:cubicBezTo>
                <a:cubicBezTo>
                  <a:pt x="26" y="12"/>
                  <a:pt x="21" y="14"/>
                  <a:pt x="18" y="18"/>
                </a:cubicBezTo>
                <a:cubicBezTo>
                  <a:pt x="15" y="21"/>
                  <a:pt x="13" y="25"/>
                  <a:pt x="13" y="30"/>
                </a:cubicBezTo>
                <a:cubicBezTo>
                  <a:pt x="13" y="35"/>
                  <a:pt x="15" y="40"/>
                  <a:pt x="18" y="43"/>
                </a:cubicBezTo>
                <a:cubicBezTo>
                  <a:pt x="21" y="47"/>
                  <a:pt x="26" y="49"/>
                  <a:pt x="31" y="49"/>
                </a:cubicBezTo>
                <a:cubicBezTo>
                  <a:pt x="36" y="49"/>
                  <a:pt x="40" y="47"/>
                  <a:pt x="44" y="43"/>
                </a:cubicBezTo>
                <a:cubicBezTo>
                  <a:pt x="47" y="40"/>
                  <a:pt x="49" y="35"/>
                  <a:pt x="49" y="30"/>
                </a:cubicBezTo>
                <a:cubicBezTo>
                  <a:pt x="49" y="25"/>
                  <a:pt x="47" y="21"/>
                  <a:pt x="44" y="18"/>
                </a:cubicBezTo>
                <a:close/>
              </a:path>
            </a:pathLst>
          </a:cu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六边形 26"/>
          <p:cNvSpPr>
            <a:spLocks noChangeArrowheads="1"/>
          </p:cNvSpPr>
          <p:nvPr/>
        </p:nvSpPr>
        <p:spPr bwMode="auto">
          <a:xfrm rot="5400000">
            <a:off x="3124364" y="2863850"/>
            <a:ext cx="330200" cy="285750"/>
          </a:xfrm>
          <a:prstGeom prst="hexagon">
            <a:avLst>
              <a:gd name="adj" fmla="val 24903"/>
              <a:gd name="vf" fmla="val 11547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384588" y="2030195"/>
            <a:ext cx="1808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i="1" dirty="0">
                <a:solidFill>
                  <a:srgbClr val="197519"/>
                </a:solidFill>
              </a:rPr>
              <a:t>开课前</a:t>
            </a:r>
            <a:endParaRPr lang="zh-CN" altLang="en-US" sz="3600" b="1" i="1" dirty="0">
              <a:solidFill>
                <a:srgbClr val="197519"/>
              </a:solidFill>
              <a:ea typeface="方正粗倩简体" pitchFamily="65" charset="-122"/>
            </a:endParaRPr>
          </a:p>
        </p:txBody>
      </p:sp>
      <p:sp>
        <p:nvSpPr>
          <p:cNvPr id="28" name="六边形 27"/>
          <p:cNvSpPr>
            <a:spLocks noChangeArrowheads="1"/>
          </p:cNvSpPr>
          <p:nvPr/>
        </p:nvSpPr>
        <p:spPr bwMode="auto">
          <a:xfrm rot="5400000">
            <a:off x="6194374" y="2863850"/>
            <a:ext cx="330200" cy="285750"/>
          </a:xfrm>
          <a:prstGeom prst="hexagon">
            <a:avLst>
              <a:gd name="adj" fmla="val 24903"/>
              <a:gd name="vf" fmla="val 11547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454598" y="2028964"/>
            <a:ext cx="1808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i="1" dirty="0">
                <a:solidFill>
                  <a:srgbClr val="197519"/>
                </a:solidFill>
              </a:rPr>
              <a:t>开课中</a:t>
            </a:r>
            <a:endParaRPr lang="zh-CN" altLang="en-US" sz="3600" b="1" i="1" dirty="0">
              <a:solidFill>
                <a:srgbClr val="197519"/>
              </a:solidFill>
              <a:ea typeface="方正粗倩简体" pitchFamily="65" charset="-122"/>
            </a:endParaRPr>
          </a:p>
        </p:txBody>
      </p:sp>
      <p:sp>
        <p:nvSpPr>
          <p:cNvPr id="29" name="六边形 28"/>
          <p:cNvSpPr>
            <a:spLocks noChangeArrowheads="1"/>
          </p:cNvSpPr>
          <p:nvPr/>
        </p:nvSpPr>
        <p:spPr bwMode="auto">
          <a:xfrm rot="5400000">
            <a:off x="9513047" y="2863850"/>
            <a:ext cx="330200" cy="285750"/>
          </a:xfrm>
          <a:prstGeom prst="hexagon">
            <a:avLst>
              <a:gd name="adj" fmla="val 24903"/>
              <a:gd name="vf" fmla="val 11547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8511618" y="2018346"/>
            <a:ext cx="2175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 i="1" dirty="0">
                <a:solidFill>
                  <a:srgbClr val="197519"/>
                </a:solidFill>
              </a:rPr>
              <a:t>期末考核</a:t>
            </a:r>
            <a:endParaRPr lang="zh-CN" altLang="en-US" sz="3600" b="1" i="1" dirty="0">
              <a:solidFill>
                <a:srgbClr val="197519"/>
              </a:solidFill>
              <a:ea typeface="方正粗倩简体" pitchFamily="65" charset="-122"/>
            </a:endParaRPr>
          </a:p>
        </p:txBody>
      </p:sp>
      <p:grpSp>
        <p:nvGrpSpPr>
          <p:cNvPr id="127" name="Group 101"/>
          <p:cNvGrpSpPr>
            <a:grpSpLocks noChangeAspect="1"/>
          </p:cNvGrpSpPr>
          <p:nvPr/>
        </p:nvGrpSpPr>
        <p:grpSpPr bwMode="auto">
          <a:xfrm>
            <a:off x="821704" y="3496221"/>
            <a:ext cx="709613" cy="1881365"/>
            <a:chOff x="679" y="2526"/>
            <a:chExt cx="433" cy="1148"/>
          </a:xfrm>
          <a:solidFill>
            <a:schemeClr val="accent1"/>
          </a:solidFill>
        </p:grpSpPr>
        <p:sp>
          <p:nvSpPr>
            <p:cNvPr id="129" name="Freeform 102"/>
            <p:cNvSpPr/>
            <p:nvPr/>
          </p:nvSpPr>
          <p:spPr bwMode="auto">
            <a:xfrm>
              <a:off x="784" y="2526"/>
              <a:ext cx="162" cy="181"/>
            </a:xfrm>
            <a:custGeom>
              <a:avLst/>
              <a:gdLst>
                <a:gd name="T0" fmla="*/ 33 w 67"/>
                <a:gd name="T1" fmla="*/ 76 h 76"/>
                <a:gd name="T2" fmla="*/ 32 w 67"/>
                <a:gd name="T3" fmla="*/ 75 h 76"/>
                <a:gd name="T4" fmla="*/ 6 w 67"/>
                <a:gd name="T5" fmla="*/ 61 h 76"/>
                <a:gd name="T6" fmla="*/ 7 w 67"/>
                <a:gd name="T7" fmla="*/ 59 h 76"/>
                <a:gd name="T8" fmla="*/ 5 w 67"/>
                <a:gd name="T9" fmla="*/ 51 h 76"/>
                <a:gd name="T10" fmla="*/ 2 w 67"/>
                <a:gd name="T11" fmla="*/ 44 h 76"/>
                <a:gd name="T12" fmla="*/ 0 w 67"/>
                <a:gd name="T13" fmla="*/ 36 h 76"/>
                <a:gd name="T14" fmla="*/ 0 w 67"/>
                <a:gd name="T15" fmla="*/ 28 h 76"/>
                <a:gd name="T16" fmla="*/ 1 w 67"/>
                <a:gd name="T17" fmla="*/ 21 h 76"/>
                <a:gd name="T18" fmla="*/ 6 w 67"/>
                <a:gd name="T19" fmla="*/ 16 h 76"/>
                <a:gd name="T20" fmla="*/ 6 w 67"/>
                <a:gd name="T21" fmla="*/ 15 h 76"/>
                <a:gd name="T22" fmla="*/ 7 w 67"/>
                <a:gd name="T23" fmla="*/ 10 h 76"/>
                <a:gd name="T24" fmla="*/ 11 w 67"/>
                <a:gd name="T25" fmla="*/ 4 h 76"/>
                <a:gd name="T26" fmla="*/ 29 w 67"/>
                <a:gd name="T27" fmla="*/ 0 h 76"/>
                <a:gd name="T28" fmla="*/ 40 w 67"/>
                <a:gd name="T29" fmla="*/ 0 h 76"/>
                <a:gd name="T30" fmla="*/ 52 w 67"/>
                <a:gd name="T31" fmla="*/ 5 h 76"/>
                <a:gd name="T32" fmla="*/ 61 w 67"/>
                <a:gd name="T33" fmla="*/ 13 h 76"/>
                <a:gd name="T34" fmla="*/ 67 w 67"/>
                <a:gd name="T35" fmla="*/ 20 h 76"/>
                <a:gd name="T36" fmla="*/ 62 w 67"/>
                <a:gd name="T37" fmla="*/ 20 h 76"/>
                <a:gd name="T38" fmla="*/ 63 w 67"/>
                <a:gd name="T39" fmla="*/ 24 h 76"/>
                <a:gd name="T40" fmla="*/ 63 w 67"/>
                <a:gd name="T41" fmla="*/ 24 h 76"/>
                <a:gd name="T42" fmla="*/ 56 w 67"/>
                <a:gd name="T43" fmla="*/ 25 h 76"/>
                <a:gd name="T44" fmla="*/ 58 w 67"/>
                <a:gd name="T45" fmla="*/ 33 h 76"/>
                <a:gd name="T46" fmla="*/ 56 w 67"/>
                <a:gd name="T47" fmla="*/ 41 h 76"/>
                <a:gd name="T48" fmla="*/ 55 w 67"/>
                <a:gd name="T49" fmla="*/ 45 h 76"/>
                <a:gd name="T50" fmla="*/ 55 w 67"/>
                <a:gd name="T51" fmla="*/ 48 h 76"/>
                <a:gd name="T52" fmla="*/ 56 w 67"/>
                <a:gd name="T53" fmla="*/ 52 h 76"/>
                <a:gd name="T54" fmla="*/ 57 w 67"/>
                <a:gd name="T55" fmla="*/ 57 h 76"/>
                <a:gd name="T56" fmla="*/ 50 w 67"/>
                <a:gd name="T57" fmla="*/ 57 h 76"/>
                <a:gd name="T58" fmla="*/ 50 w 67"/>
                <a:gd name="T59" fmla="*/ 61 h 76"/>
                <a:gd name="T60" fmla="*/ 47 w 67"/>
                <a:gd name="T61" fmla="*/ 62 h 76"/>
                <a:gd name="T62" fmla="*/ 47 w 67"/>
                <a:gd name="T63" fmla="*/ 64 h 76"/>
                <a:gd name="T64" fmla="*/ 43 w 67"/>
                <a:gd name="T65" fmla="*/ 69 h 76"/>
                <a:gd name="T66" fmla="*/ 43 w 67"/>
                <a:gd name="T67" fmla="*/ 71 h 76"/>
                <a:gd name="T68" fmla="*/ 39 w 67"/>
                <a:gd name="T69" fmla="*/ 72 h 76"/>
                <a:gd name="T70" fmla="*/ 35 w 67"/>
                <a:gd name="T71" fmla="*/ 72 h 76"/>
                <a:gd name="T72" fmla="*/ 33 w 67"/>
                <a:gd name="T7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76">
                  <a:moveTo>
                    <a:pt x="33" y="76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23" y="68"/>
                    <a:pt x="14" y="63"/>
                    <a:pt x="6" y="61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58"/>
                    <a:pt x="5" y="55"/>
                    <a:pt x="5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1" y="41"/>
                    <a:pt x="0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2"/>
                    <a:pt x="1" y="2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7"/>
                    <a:pt x="9" y="5"/>
                    <a:pt x="11" y="4"/>
                  </a:cubicBezTo>
                  <a:cubicBezTo>
                    <a:pt x="14" y="1"/>
                    <a:pt x="20" y="0"/>
                    <a:pt x="2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5" y="1"/>
                    <a:pt x="49" y="3"/>
                    <a:pt x="52" y="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4" y="16"/>
                    <a:pt x="66" y="18"/>
                    <a:pt x="67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7"/>
                    <a:pt x="57" y="40"/>
                    <a:pt x="56" y="41"/>
                  </a:cubicBezTo>
                  <a:cubicBezTo>
                    <a:pt x="55" y="42"/>
                    <a:pt x="55" y="44"/>
                    <a:pt x="55" y="45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4" y="65"/>
                    <a:pt x="43" y="67"/>
                    <a:pt x="43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4" y="72"/>
                    <a:pt x="33" y="74"/>
                    <a:pt x="3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0" name="Freeform 103"/>
            <p:cNvSpPr/>
            <p:nvPr/>
          </p:nvSpPr>
          <p:spPr bwMode="auto">
            <a:xfrm>
              <a:off x="861" y="2726"/>
              <a:ext cx="37" cy="71"/>
            </a:xfrm>
            <a:custGeom>
              <a:avLst/>
              <a:gdLst>
                <a:gd name="T0" fmla="*/ 4 w 15"/>
                <a:gd name="T1" fmla="*/ 1 h 30"/>
                <a:gd name="T2" fmla="*/ 4 w 15"/>
                <a:gd name="T3" fmla="*/ 0 h 30"/>
                <a:gd name="T4" fmla="*/ 5 w 15"/>
                <a:gd name="T5" fmla="*/ 7 h 30"/>
                <a:gd name="T6" fmla="*/ 10 w 15"/>
                <a:gd name="T7" fmla="*/ 16 h 30"/>
                <a:gd name="T8" fmla="*/ 15 w 15"/>
                <a:gd name="T9" fmla="*/ 30 h 30"/>
                <a:gd name="T10" fmla="*/ 14 w 15"/>
                <a:gd name="T11" fmla="*/ 28 h 30"/>
                <a:gd name="T12" fmla="*/ 13 w 15"/>
                <a:gd name="T13" fmla="*/ 27 h 30"/>
                <a:gd name="T14" fmla="*/ 3 w 15"/>
                <a:gd name="T15" fmla="*/ 7 h 30"/>
                <a:gd name="T16" fmla="*/ 0 w 15"/>
                <a:gd name="T17" fmla="*/ 6 h 30"/>
                <a:gd name="T18" fmla="*/ 0 w 15"/>
                <a:gd name="T19" fmla="*/ 5 h 30"/>
                <a:gd name="T20" fmla="*/ 4 w 15"/>
                <a:gd name="T2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7" y="3"/>
                    <a:pt x="7" y="5"/>
                    <a:pt x="5" y="7"/>
                  </a:cubicBezTo>
                  <a:cubicBezTo>
                    <a:pt x="7" y="8"/>
                    <a:pt x="8" y="11"/>
                    <a:pt x="10" y="16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9" y="22"/>
                    <a:pt x="6" y="16"/>
                    <a:pt x="3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1" name="Freeform 104"/>
            <p:cNvSpPr/>
            <p:nvPr/>
          </p:nvSpPr>
          <p:spPr bwMode="auto">
            <a:xfrm>
              <a:off x="784" y="2680"/>
              <a:ext cx="138" cy="212"/>
            </a:xfrm>
            <a:custGeom>
              <a:avLst/>
              <a:gdLst>
                <a:gd name="T0" fmla="*/ 45 w 57"/>
                <a:gd name="T1" fmla="*/ 46 h 89"/>
                <a:gd name="T2" fmla="*/ 45 w 57"/>
                <a:gd name="T3" fmla="*/ 47 h 89"/>
                <a:gd name="T4" fmla="*/ 47 w 57"/>
                <a:gd name="T5" fmla="*/ 48 h 89"/>
                <a:gd name="T6" fmla="*/ 47 w 57"/>
                <a:gd name="T7" fmla="*/ 49 h 89"/>
                <a:gd name="T8" fmla="*/ 48 w 57"/>
                <a:gd name="T9" fmla="*/ 50 h 89"/>
                <a:gd name="T10" fmla="*/ 50 w 57"/>
                <a:gd name="T11" fmla="*/ 54 h 89"/>
                <a:gd name="T12" fmla="*/ 56 w 57"/>
                <a:gd name="T13" fmla="*/ 64 h 89"/>
                <a:gd name="T14" fmla="*/ 57 w 57"/>
                <a:gd name="T15" fmla="*/ 89 h 89"/>
                <a:gd name="T16" fmla="*/ 50 w 57"/>
                <a:gd name="T17" fmla="*/ 69 h 89"/>
                <a:gd name="T18" fmla="*/ 46 w 57"/>
                <a:gd name="T19" fmla="*/ 61 h 89"/>
                <a:gd name="T20" fmla="*/ 41 w 57"/>
                <a:gd name="T21" fmla="*/ 55 h 89"/>
                <a:gd name="T22" fmla="*/ 39 w 57"/>
                <a:gd name="T23" fmla="*/ 47 h 89"/>
                <a:gd name="T24" fmla="*/ 27 w 57"/>
                <a:gd name="T25" fmla="*/ 39 h 89"/>
                <a:gd name="T26" fmla="*/ 27 w 57"/>
                <a:gd name="T27" fmla="*/ 39 h 89"/>
                <a:gd name="T28" fmla="*/ 0 w 57"/>
                <a:gd name="T29" fmla="*/ 2 h 89"/>
                <a:gd name="T30" fmla="*/ 0 w 57"/>
                <a:gd name="T31" fmla="*/ 2 h 89"/>
                <a:gd name="T32" fmla="*/ 1 w 57"/>
                <a:gd name="T33" fmla="*/ 0 h 89"/>
                <a:gd name="T34" fmla="*/ 17 w 57"/>
                <a:gd name="T35" fmla="*/ 9 h 89"/>
                <a:gd name="T36" fmla="*/ 18 w 57"/>
                <a:gd name="T37" fmla="*/ 9 h 89"/>
                <a:gd name="T38" fmla="*/ 31 w 57"/>
                <a:gd name="T39" fmla="*/ 26 h 89"/>
                <a:gd name="T40" fmla="*/ 32 w 57"/>
                <a:gd name="T41" fmla="*/ 26 h 89"/>
                <a:gd name="T42" fmla="*/ 41 w 57"/>
                <a:gd name="T43" fmla="*/ 43 h 89"/>
                <a:gd name="T44" fmla="*/ 45 w 57"/>
                <a:gd name="T45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89">
                  <a:moveTo>
                    <a:pt x="45" y="46"/>
                  </a:moveTo>
                  <a:cubicBezTo>
                    <a:pt x="45" y="47"/>
                    <a:pt x="45" y="47"/>
                    <a:pt x="45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2"/>
                    <a:pt x="19" y="2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2"/>
                    <a:pt x="12" y="5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3" y="13"/>
                    <a:pt x="27" y="19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33"/>
                    <a:pt x="36" y="38"/>
                    <a:pt x="41" y="43"/>
                  </a:cubicBezTo>
                  <a:lnTo>
                    <a:pt x="4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2" name="Freeform 105"/>
            <p:cNvSpPr/>
            <p:nvPr/>
          </p:nvSpPr>
          <p:spPr bwMode="auto">
            <a:xfrm>
              <a:off x="922" y="2854"/>
              <a:ext cx="101" cy="102"/>
            </a:xfrm>
            <a:custGeom>
              <a:avLst/>
              <a:gdLst>
                <a:gd name="T0" fmla="*/ 0 w 42"/>
                <a:gd name="T1" fmla="*/ 16 h 43"/>
                <a:gd name="T2" fmla="*/ 24 w 42"/>
                <a:gd name="T3" fmla="*/ 0 h 43"/>
                <a:gd name="T4" fmla="*/ 25 w 42"/>
                <a:gd name="T5" fmla="*/ 1 h 43"/>
                <a:gd name="T6" fmla="*/ 40 w 42"/>
                <a:gd name="T7" fmla="*/ 19 h 43"/>
                <a:gd name="T8" fmla="*/ 42 w 42"/>
                <a:gd name="T9" fmla="*/ 21 h 43"/>
                <a:gd name="T10" fmla="*/ 5 w 42"/>
                <a:gd name="T11" fmla="*/ 43 h 43"/>
                <a:gd name="T12" fmla="*/ 0 w 42"/>
                <a:gd name="T13" fmla="*/ 17 h 43"/>
                <a:gd name="T14" fmla="*/ 0 w 42"/>
                <a:gd name="T1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3">
                  <a:moveTo>
                    <a:pt x="0" y="16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10"/>
                    <a:pt x="35" y="16"/>
                    <a:pt x="40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3" name="Freeform 106"/>
            <p:cNvSpPr/>
            <p:nvPr/>
          </p:nvSpPr>
          <p:spPr bwMode="auto">
            <a:xfrm>
              <a:off x="994" y="2802"/>
              <a:ext cx="62" cy="71"/>
            </a:xfrm>
            <a:custGeom>
              <a:avLst/>
              <a:gdLst>
                <a:gd name="T0" fmla="*/ 0 w 26"/>
                <a:gd name="T1" fmla="*/ 19 h 30"/>
                <a:gd name="T2" fmla="*/ 3 w 26"/>
                <a:gd name="T3" fmla="*/ 13 h 30"/>
                <a:gd name="T4" fmla="*/ 7 w 26"/>
                <a:gd name="T5" fmla="*/ 9 h 30"/>
                <a:gd name="T6" fmla="*/ 9 w 26"/>
                <a:gd name="T7" fmla="*/ 4 h 30"/>
                <a:gd name="T8" fmla="*/ 13 w 26"/>
                <a:gd name="T9" fmla="*/ 1 h 30"/>
                <a:gd name="T10" fmla="*/ 12 w 26"/>
                <a:gd name="T11" fmla="*/ 4 h 30"/>
                <a:gd name="T12" fmla="*/ 5 w 26"/>
                <a:gd name="T13" fmla="*/ 19 h 30"/>
                <a:gd name="T14" fmla="*/ 8 w 26"/>
                <a:gd name="T15" fmla="*/ 24 h 30"/>
                <a:gd name="T16" fmla="*/ 9 w 26"/>
                <a:gd name="T17" fmla="*/ 24 h 30"/>
                <a:gd name="T18" fmla="*/ 9 w 26"/>
                <a:gd name="T19" fmla="*/ 24 h 30"/>
                <a:gd name="T20" fmla="*/ 9 w 26"/>
                <a:gd name="T21" fmla="*/ 21 h 30"/>
                <a:gd name="T22" fmla="*/ 11 w 26"/>
                <a:gd name="T23" fmla="*/ 19 h 30"/>
                <a:gd name="T24" fmla="*/ 9 w 26"/>
                <a:gd name="T25" fmla="*/ 18 h 30"/>
                <a:gd name="T26" fmla="*/ 9 w 26"/>
                <a:gd name="T27" fmla="*/ 16 h 30"/>
                <a:gd name="T28" fmla="*/ 13 w 26"/>
                <a:gd name="T29" fmla="*/ 9 h 30"/>
                <a:gd name="T30" fmla="*/ 15 w 26"/>
                <a:gd name="T31" fmla="*/ 7 h 30"/>
                <a:gd name="T32" fmla="*/ 15 w 26"/>
                <a:gd name="T33" fmla="*/ 4 h 30"/>
                <a:gd name="T34" fmla="*/ 17 w 26"/>
                <a:gd name="T35" fmla="*/ 1 h 30"/>
                <a:gd name="T36" fmla="*/ 20 w 26"/>
                <a:gd name="T37" fmla="*/ 0 h 30"/>
                <a:gd name="T38" fmla="*/ 20 w 26"/>
                <a:gd name="T39" fmla="*/ 1 h 30"/>
                <a:gd name="T40" fmla="*/ 23 w 26"/>
                <a:gd name="T41" fmla="*/ 1 h 30"/>
                <a:gd name="T42" fmla="*/ 23 w 26"/>
                <a:gd name="T43" fmla="*/ 2 h 30"/>
                <a:gd name="T44" fmla="*/ 22 w 26"/>
                <a:gd name="T45" fmla="*/ 6 h 30"/>
                <a:gd name="T46" fmla="*/ 23 w 26"/>
                <a:gd name="T47" fmla="*/ 9 h 30"/>
                <a:gd name="T48" fmla="*/ 23 w 26"/>
                <a:gd name="T49" fmla="*/ 10 h 30"/>
                <a:gd name="T50" fmla="*/ 23 w 26"/>
                <a:gd name="T51" fmla="*/ 12 h 30"/>
                <a:gd name="T52" fmla="*/ 25 w 26"/>
                <a:gd name="T53" fmla="*/ 16 h 30"/>
                <a:gd name="T54" fmla="*/ 24 w 26"/>
                <a:gd name="T55" fmla="*/ 20 h 30"/>
                <a:gd name="T56" fmla="*/ 25 w 26"/>
                <a:gd name="T57" fmla="*/ 19 h 30"/>
                <a:gd name="T58" fmla="*/ 26 w 26"/>
                <a:gd name="T59" fmla="*/ 22 h 30"/>
                <a:gd name="T60" fmla="*/ 21 w 26"/>
                <a:gd name="T61" fmla="*/ 27 h 30"/>
                <a:gd name="T62" fmla="*/ 14 w 26"/>
                <a:gd name="T63" fmla="*/ 30 h 30"/>
                <a:gd name="T64" fmla="*/ 13 w 26"/>
                <a:gd name="T65" fmla="*/ 30 h 30"/>
                <a:gd name="T66" fmla="*/ 4 w 26"/>
                <a:gd name="T67" fmla="*/ 27 h 30"/>
                <a:gd name="T68" fmla="*/ 4 w 26"/>
                <a:gd name="T69" fmla="*/ 25 h 30"/>
                <a:gd name="T70" fmla="*/ 2 w 26"/>
                <a:gd name="T71" fmla="*/ 22 h 30"/>
                <a:gd name="T72" fmla="*/ 0 w 26"/>
                <a:gd name="T7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30">
                  <a:moveTo>
                    <a:pt x="0" y="19"/>
                  </a:moveTo>
                  <a:cubicBezTo>
                    <a:pt x="0" y="17"/>
                    <a:pt x="1" y="15"/>
                    <a:pt x="3" y="13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11" y="0"/>
                    <a:pt x="13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2"/>
                    <a:pt x="5" y="17"/>
                    <a:pt x="5" y="19"/>
                  </a:cubicBezTo>
                  <a:cubicBezTo>
                    <a:pt x="5" y="20"/>
                    <a:pt x="6" y="22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3"/>
                    <a:pt x="9" y="22"/>
                    <a:pt x="9" y="2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4"/>
                    <a:pt x="10" y="12"/>
                    <a:pt x="13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3"/>
                    <a:pt x="23" y="14"/>
                    <a:pt x="23" y="12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8"/>
                    <a:pt x="24" y="20"/>
                  </a:cubicBezTo>
                  <a:cubicBezTo>
                    <a:pt x="24" y="19"/>
                    <a:pt x="25" y="19"/>
                    <a:pt x="25" y="19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3"/>
                    <a:pt x="24" y="25"/>
                    <a:pt x="21" y="27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9" y="30"/>
                    <a:pt x="6" y="29"/>
                    <a:pt x="4" y="2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2"/>
                    <a:pt x="2" y="22"/>
                    <a:pt x="2" y="22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4" name="Freeform 107"/>
            <p:cNvSpPr/>
            <p:nvPr/>
          </p:nvSpPr>
          <p:spPr bwMode="auto">
            <a:xfrm>
              <a:off x="999" y="28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5" name="Freeform 108"/>
            <p:cNvSpPr/>
            <p:nvPr/>
          </p:nvSpPr>
          <p:spPr bwMode="auto">
            <a:xfrm>
              <a:off x="1003" y="28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6" name="Freeform 109"/>
            <p:cNvSpPr/>
            <p:nvPr/>
          </p:nvSpPr>
          <p:spPr bwMode="auto">
            <a:xfrm>
              <a:off x="1020" y="2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7" name="Freeform 110"/>
            <p:cNvSpPr/>
            <p:nvPr/>
          </p:nvSpPr>
          <p:spPr bwMode="auto">
            <a:xfrm>
              <a:off x="1030" y="28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8" name="Freeform 111"/>
            <p:cNvSpPr/>
            <p:nvPr/>
          </p:nvSpPr>
          <p:spPr bwMode="auto">
            <a:xfrm>
              <a:off x="765" y="3365"/>
              <a:ext cx="195" cy="309"/>
            </a:xfrm>
            <a:custGeom>
              <a:avLst/>
              <a:gdLst>
                <a:gd name="T0" fmla="*/ 53 w 81"/>
                <a:gd name="T1" fmla="*/ 106 h 130"/>
                <a:gd name="T2" fmla="*/ 53 w 81"/>
                <a:gd name="T3" fmla="*/ 106 h 130"/>
                <a:gd name="T4" fmla="*/ 81 w 81"/>
                <a:gd name="T5" fmla="*/ 124 h 130"/>
                <a:gd name="T6" fmla="*/ 79 w 81"/>
                <a:gd name="T7" fmla="*/ 130 h 130"/>
                <a:gd name="T8" fmla="*/ 26 w 81"/>
                <a:gd name="T9" fmla="*/ 129 h 130"/>
                <a:gd name="T10" fmla="*/ 24 w 81"/>
                <a:gd name="T11" fmla="*/ 125 h 130"/>
                <a:gd name="T12" fmla="*/ 20 w 81"/>
                <a:gd name="T13" fmla="*/ 129 h 130"/>
                <a:gd name="T14" fmla="*/ 7 w 81"/>
                <a:gd name="T15" fmla="*/ 130 h 130"/>
                <a:gd name="T16" fmla="*/ 6 w 81"/>
                <a:gd name="T17" fmla="*/ 106 h 130"/>
                <a:gd name="T18" fmla="*/ 1 w 81"/>
                <a:gd name="T19" fmla="*/ 101 h 130"/>
                <a:gd name="T20" fmla="*/ 3 w 81"/>
                <a:gd name="T21" fmla="*/ 93 h 130"/>
                <a:gd name="T22" fmla="*/ 0 w 81"/>
                <a:gd name="T23" fmla="*/ 58 h 130"/>
                <a:gd name="T24" fmla="*/ 5 w 81"/>
                <a:gd name="T25" fmla="*/ 28 h 130"/>
                <a:gd name="T26" fmla="*/ 1 w 81"/>
                <a:gd name="T27" fmla="*/ 12 h 130"/>
                <a:gd name="T28" fmla="*/ 1 w 81"/>
                <a:gd name="T29" fmla="*/ 0 h 130"/>
                <a:gd name="T30" fmla="*/ 48 w 81"/>
                <a:gd name="T31" fmla="*/ 0 h 130"/>
                <a:gd name="T32" fmla="*/ 50 w 81"/>
                <a:gd name="T33" fmla="*/ 14 h 130"/>
                <a:gd name="T34" fmla="*/ 48 w 81"/>
                <a:gd name="T35" fmla="*/ 20 h 130"/>
                <a:gd name="T36" fmla="*/ 47 w 81"/>
                <a:gd name="T37" fmla="*/ 25 h 130"/>
                <a:gd name="T38" fmla="*/ 37 w 81"/>
                <a:gd name="T39" fmla="*/ 24 h 130"/>
                <a:gd name="T40" fmla="*/ 45 w 81"/>
                <a:gd name="T41" fmla="*/ 32 h 130"/>
                <a:gd name="T42" fmla="*/ 43 w 81"/>
                <a:gd name="T43" fmla="*/ 39 h 130"/>
                <a:gd name="T44" fmla="*/ 38 w 81"/>
                <a:gd name="T45" fmla="*/ 50 h 130"/>
                <a:gd name="T46" fmla="*/ 37 w 81"/>
                <a:gd name="T47" fmla="*/ 75 h 130"/>
                <a:gd name="T48" fmla="*/ 34 w 81"/>
                <a:gd name="T49" fmla="*/ 75 h 130"/>
                <a:gd name="T50" fmla="*/ 34 w 81"/>
                <a:gd name="T51" fmla="*/ 77 h 130"/>
                <a:gd name="T52" fmla="*/ 36 w 81"/>
                <a:gd name="T53" fmla="*/ 84 h 130"/>
                <a:gd name="T54" fmla="*/ 41 w 81"/>
                <a:gd name="T55" fmla="*/ 89 h 130"/>
                <a:gd name="T56" fmla="*/ 42 w 81"/>
                <a:gd name="T57" fmla="*/ 93 h 130"/>
                <a:gd name="T58" fmla="*/ 47 w 81"/>
                <a:gd name="T59" fmla="*/ 107 h 130"/>
                <a:gd name="T60" fmla="*/ 51 w 81"/>
                <a:gd name="T61" fmla="*/ 105 h 130"/>
                <a:gd name="T62" fmla="*/ 53 w 81"/>
                <a:gd name="T63" fmla="*/ 10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130">
                  <a:moveTo>
                    <a:pt x="53" y="106"/>
                  </a:moveTo>
                  <a:cubicBezTo>
                    <a:pt x="53" y="106"/>
                    <a:pt x="53" y="106"/>
                    <a:pt x="53" y="106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" y="122"/>
                    <a:pt x="1" y="114"/>
                    <a:pt x="6" y="106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9" y="11"/>
                    <a:pt x="50" y="14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6"/>
                    <a:pt x="40" y="29"/>
                    <a:pt x="45" y="32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1"/>
                    <a:pt x="41" y="45"/>
                    <a:pt x="38" y="50"/>
                  </a:cubicBezTo>
                  <a:cubicBezTo>
                    <a:pt x="35" y="55"/>
                    <a:pt x="35" y="63"/>
                    <a:pt x="37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7" y="86"/>
                    <a:pt x="38" y="88"/>
                    <a:pt x="41" y="89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8" y="105"/>
                    <a:pt x="49" y="104"/>
                    <a:pt x="51" y="105"/>
                  </a:cubicBezTo>
                  <a:lnTo>
                    <a:pt x="5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39" name="Freeform 112"/>
            <p:cNvSpPr/>
            <p:nvPr/>
          </p:nvSpPr>
          <p:spPr bwMode="auto">
            <a:xfrm>
              <a:off x="681" y="3201"/>
              <a:ext cx="113" cy="100"/>
            </a:xfrm>
            <a:custGeom>
              <a:avLst/>
              <a:gdLst>
                <a:gd name="T0" fmla="*/ 0 w 113"/>
                <a:gd name="T1" fmla="*/ 0 h 100"/>
                <a:gd name="T2" fmla="*/ 0 w 113"/>
                <a:gd name="T3" fmla="*/ 0 h 100"/>
                <a:gd name="T4" fmla="*/ 12 w 113"/>
                <a:gd name="T5" fmla="*/ 93 h 100"/>
                <a:gd name="T6" fmla="*/ 113 w 113"/>
                <a:gd name="T7" fmla="*/ 93 h 100"/>
                <a:gd name="T8" fmla="*/ 113 w 113"/>
                <a:gd name="T9" fmla="*/ 100 h 100"/>
                <a:gd name="T10" fmla="*/ 10 w 113"/>
                <a:gd name="T11" fmla="*/ 97 h 100"/>
                <a:gd name="T12" fmla="*/ 0 w 113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00">
                  <a:moveTo>
                    <a:pt x="0" y="0"/>
                  </a:moveTo>
                  <a:lnTo>
                    <a:pt x="0" y="0"/>
                  </a:lnTo>
                  <a:lnTo>
                    <a:pt x="12" y="93"/>
                  </a:lnTo>
                  <a:lnTo>
                    <a:pt x="113" y="93"/>
                  </a:lnTo>
                  <a:lnTo>
                    <a:pt x="113" y="100"/>
                  </a:lnTo>
                  <a:lnTo>
                    <a:pt x="10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0" name="Freeform 113"/>
            <p:cNvSpPr/>
            <p:nvPr/>
          </p:nvSpPr>
          <p:spPr bwMode="auto">
            <a:xfrm>
              <a:off x="727" y="2707"/>
              <a:ext cx="204" cy="494"/>
            </a:xfrm>
            <a:custGeom>
              <a:avLst/>
              <a:gdLst>
                <a:gd name="T0" fmla="*/ 15 w 85"/>
                <a:gd name="T1" fmla="*/ 201 h 208"/>
                <a:gd name="T2" fmla="*/ 15 w 85"/>
                <a:gd name="T3" fmla="*/ 189 h 208"/>
                <a:gd name="T4" fmla="*/ 14 w 85"/>
                <a:gd name="T5" fmla="*/ 189 h 208"/>
                <a:gd name="T6" fmla="*/ 3 w 85"/>
                <a:gd name="T7" fmla="*/ 184 h 208"/>
                <a:gd name="T8" fmla="*/ 8 w 85"/>
                <a:gd name="T9" fmla="*/ 139 h 208"/>
                <a:gd name="T10" fmla="*/ 3 w 85"/>
                <a:gd name="T11" fmla="*/ 101 h 208"/>
                <a:gd name="T12" fmla="*/ 5 w 85"/>
                <a:gd name="T13" fmla="*/ 73 h 208"/>
                <a:gd name="T14" fmla="*/ 2 w 85"/>
                <a:gd name="T15" fmla="*/ 46 h 208"/>
                <a:gd name="T16" fmla="*/ 1 w 85"/>
                <a:gd name="T17" fmla="*/ 43 h 208"/>
                <a:gd name="T18" fmla="*/ 1 w 85"/>
                <a:gd name="T19" fmla="*/ 24 h 208"/>
                <a:gd name="T20" fmla="*/ 5 w 85"/>
                <a:gd name="T21" fmla="*/ 16 h 208"/>
                <a:gd name="T22" fmla="*/ 22 w 85"/>
                <a:gd name="T23" fmla="*/ 2 h 208"/>
                <a:gd name="T24" fmla="*/ 38 w 85"/>
                <a:gd name="T25" fmla="*/ 16 h 208"/>
                <a:gd name="T26" fmla="*/ 46 w 85"/>
                <a:gd name="T27" fmla="*/ 37 h 208"/>
                <a:gd name="T28" fmla="*/ 63 w 85"/>
                <a:gd name="T29" fmla="*/ 54 h 208"/>
                <a:gd name="T30" fmla="*/ 78 w 85"/>
                <a:gd name="T31" fmla="*/ 93 h 208"/>
                <a:gd name="T32" fmla="*/ 83 w 85"/>
                <a:gd name="T33" fmla="*/ 129 h 208"/>
                <a:gd name="T34" fmla="*/ 84 w 85"/>
                <a:gd name="T35" fmla="*/ 151 h 208"/>
                <a:gd name="T36" fmla="*/ 85 w 85"/>
                <a:gd name="T37" fmla="*/ 172 h 208"/>
                <a:gd name="T38" fmla="*/ 68 w 85"/>
                <a:gd name="T39" fmla="*/ 187 h 208"/>
                <a:gd name="T40" fmla="*/ 76 w 85"/>
                <a:gd name="T41" fmla="*/ 187 h 208"/>
                <a:gd name="T42" fmla="*/ 76 w 85"/>
                <a:gd name="T43" fmla="*/ 208 h 208"/>
                <a:gd name="T44" fmla="*/ 62 w 85"/>
                <a:gd name="T45" fmla="*/ 208 h 208"/>
                <a:gd name="T46" fmla="*/ 49 w 85"/>
                <a:gd name="T47" fmla="*/ 196 h 208"/>
                <a:gd name="T48" fmla="*/ 48 w 85"/>
                <a:gd name="T49" fmla="*/ 201 h 208"/>
                <a:gd name="T50" fmla="*/ 55 w 85"/>
                <a:gd name="T51" fmla="*/ 208 h 208"/>
                <a:gd name="T52" fmla="*/ 16 w 85"/>
                <a:gd name="T53" fmla="*/ 207 h 208"/>
                <a:gd name="T54" fmla="*/ 22 w 85"/>
                <a:gd name="T55" fmla="*/ 201 h 208"/>
                <a:gd name="T56" fmla="*/ 21 w 85"/>
                <a:gd name="T57" fmla="*/ 196 h 208"/>
                <a:gd name="T58" fmla="*/ 15 w 85"/>
                <a:gd name="T59" fmla="*/ 2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08">
                  <a:moveTo>
                    <a:pt x="15" y="201"/>
                  </a:moveTo>
                  <a:cubicBezTo>
                    <a:pt x="15" y="189"/>
                    <a:pt x="15" y="189"/>
                    <a:pt x="15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0" y="186"/>
                    <a:pt x="7" y="185"/>
                    <a:pt x="3" y="184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36"/>
                    <a:pt x="0" y="30"/>
                    <a:pt x="1" y="2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0" y="8"/>
                    <a:pt x="16" y="3"/>
                    <a:pt x="22" y="2"/>
                  </a:cubicBezTo>
                  <a:cubicBezTo>
                    <a:pt x="29" y="0"/>
                    <a:pt x="34" y="5"/>
                    <a:pt x="38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5"/>
                    <a:pt x="55" y="41"/>
                    <a:pt x="63" y="54"/>
                  </a:cubicBezTo>
                  <a:cubicBezTo>
                    <a:pt x="71" y="67"/>
                    <a:pt x="76" y="80"/>
                    <a:pt x="78" y="93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79" y="179"/>
                    <a:pt x="74" y="184"/>
                    <a:pt x="68" y="187"/>
                  </a:cubicBezTo>
                  <a:cubicBezTo>
                    <a:pt x="76" y="187"/>
                    <a:pt x="76" y="187"/>
                    <a:pt x="76" y="187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62" y="208"/>
                    <a:pt x="62" y="208"/>
                    <a:pt x="62" y="208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8" y="201"/>
                    <a:pt x="48" y="201"/>
                    <a:pt x="48" y="201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22" y="201"/>
                    <a:pt x="22" y="201"/>
                    <a:pt x="22" y="201"/>
                  </a:cubicBezTo>
                  <a:cubicBezTo>
                    <a:pt x="21" y="196"/>
                    <a:pt x="21" y="196"/>
                    <a:pt x="21" y="196"/>
                  </a:cubicBezTo>
                  <a:lnTo>
                    <a:pt x="15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1" name="Freeform 114"/>
            <p:cNvSpPr/>
            <p:nvPr/>
          </p:nvSpPr>
          <p:spPr bwMode="auto">
            <a:xfrm>
              <a:off x="772" y="2835"/>
              <a:ext cx="92" cy="347"/>
            </a:xfrm>
            <a:custGeom>
              <a:avLst/>
              <a:gdLst>
                <a:gd name="T0" fmla="*/ 26 w 38"/>
                <a:gd name="T1" fmla="*/ 119 h 146"/>
                <a:gd name="T2" fmla="*/ 27 w 38"/>
                <a:gd name="T3" fmla="*/ 120 h 146"/>
                <a:gd name="T4" fmla="*/ 0 w 38"/>
                <a:gd name="T5" fmla="*/ 128 h 146"/>
                <a:gd name="T6" fmla="*/ 1 w 38"/>
                <a:gd name="T7" fmla="*/ 136 h 146"/>
                <a:gd name="T8" fmla="*/ 29 w 38"/>
                <a:gd name="T9" fmla="*/ 130 h 146"/>
                <a:gd name="T10" fmla="*/ 38 w 38"/>
                <a:gd name="T11" fmla="*/ 122 h 146"/>
                <a:gd name="T12" fmla="*/ 36 w 38"/>
                <a:gd name="T13" fmla="*/ 86 h 146"/>
                <a:gd name="T14" fmla="*/ 28 w 38"/>
                <a:gd name="T15" fmla="*/ 66 h 146"/>
                <a:gd name="T16" fmla="*/ 23 w 38"/>
                <a:gd name="T17" fmla="*/ 34 h 146"/>
                <a:gd name="T18" fmla="*/ 22 w 38"/>
                <a:gd name="T19" fmla="*/ 20 h 146"/>
                <a:gd name="T20" fmla="*/ 21 w 38"/>
                <a:gd name="T21" fmla="*/ 6 h 146"/>
                <a:gd name="T22" fmla="*/ 21 w 38"/>
                <a:gd name="T23" fmla="*/ 1 h 146"/>
                <a:gd name="T24" fmla="*/ 20 w 38"/>
                <a:gd name="T25" fmla="*/ 0 h 146"/>
                <a:gd name="T26" fmla="*/ 20 w 38"/>
                <a:gd name="T27" fmla="*/ 3 h 146"/>
                <a:gd name="T28" fmla="*/ 19 w 38"/>
                <a:gd name="T29" fmla="*/ 16 h 146"/>
                <a:gd name="T30" fmla="*/ 20 w 38"/>
                <a:gd name="T31" fmla="*/ 31 h 146"/>
                <a:gd name="T32" fmla="*/ 21 w 38"/>
                <a:gd name="T33" fmla="*/ 44 h 146"/>
                <a:gd name="T34" fmla="*/ 22 w 38"/>
                <a:gd name="T35" fmla="*/ 50 h 146"/>
                <a:gd name="T36" fmla="*/ 23 w 38"/>
                <a:gd name="T37" fmla="*/ 68 h 146"/>
                <a:gd name="T38" fmla="*/ 32 w 38"/>
                <a:gd name="T39" fmla="*/ 90 h 146"/>
                <a:gd name="T40" fmla="*/ 32 w 38"/>
                <a:gd name="T41" fmla="*/ 117 h 146"/>
                <a:gd name="T42" fmla="*/ 26 w 38"/>
                <a:gd name="T43" fmla="*/ 1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46">
                  <a:moveTo>
                    <a:pt x="26" y="119"/>
                  </a:moveTo>
                  <a:cubicBezTo>
                    <a:pt x="27" y="120"/>
                    <a:pt x="27" y="120"/>
                    <a:pt x="27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33" y="146"/>
                    <a:pt x="36" y="143"/>
                    <a:pt x="38" y="122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2" y="82"/>
                    <a:pt x="30" y="76"/>
                    <a:pt x="28" y="66"/>
                  </a:cubicBezTo>
                  <a:cubicBezTo>
                    <a:pt x="27" y="63"/>
                    <a:pt x="25" y="53"/>
                    <a:pt x="23" y="3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15"/>
                    <a:pt x="21" y="10"/>
                    <a:pt x="21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6"/>
                    <a:pt x="21" y="48"/>
                    <a:pt x="22" y="50"/>
                  </a:cubicBezTo>
                  <a:cubicBezTo>
                    <a:pt x="22" y="59"/>
                    <a:pt x="22" y="65"/>
                    <a:pt x="23" y="68"/>
                  </a:cubicBezTo>
                  <a:cubicBezTo>
                    <a:pt x="24" y="78"/>
                    <a:pt x="27" y="86"/>
                    <a:pt x="32" y="90"/>
                  </a:cubicBezTo>
                  <a:cubicBezTo>
                    <a:pt x="32" y="117"/>
                    <a:pt x="32" y="117"/>
                    <a:pt x="32" y="117"/>
                  </a:cubicBezTo>
                  <a:lnTo>
                    <a:pt x="26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2" name="Freeform 115"/>
            <p:cNvSpPr/>
            <p:nvPr/>
          </p:nvSpPr>
          <p:spPr bwMode="auto">
            <a:xfrm>
              <a:off x="772" y="3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3" name="Freeform 116"/>
            <p:cNvSpPr/>
            <p:nvPr/>
          </p:nvSpPr>
          <p:spPr bwMode="auto">
            <a:xfrm>
              <a:off x="830" y="3206"/>
              <a:ext cx="118" cy="95"/>
            </a:xfrm>
            <a:custGeom>
              <a:avLst/>
              <a:gdLst>
                <a:gd name="T0" fmla="*/ 0 w 118"/>
                <a:gd name="T1" fmla="*/ 88 h 95"/>
                <a:gd name="T2" fmla="*/ 99 w 118"/>
                <a:gd name="T3" fmla="*/ 88 h 95"/>
                <a:gd name="T4" fmla="*/ 118 w 118"/>
                <a:gd name="T5" fmla="*/ 0 h 95"/>
                <a:gd name="T6" fmla="*/ 101 w 118"/>
                <a:gd name="T7" fmla="*/ 95 h 95"/>
                <a:gd name="T8" fmla="*/ 0 w 118"/>
                <a:gd name="T9" fmla="*/ 95 h 95"/>
                <a:gd name="T10" fmla="*/ 0 w 118"/>
                <a:gd name="T11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95">
                  <a:moveTo>
                    <a:pt x="0" y="88"/>
                  </a:moveTo>
                  <a:lnTo>
                    <a:pt x="99" y="88"/>
                  </a:lnTo>
                  <a:lnTo>
                    <a:pt x="118" y="0"/>
                  </a:lnTo>
                  <a:lnTo>
                    <a:pt x="101" y="95"/>
                  </a:lnTo>
                  <a:lnTo>
                    <a:pt x="0" y="95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4" name="Freeform 117"/>
            <p:cNvSpPr/>
            <p:nvPr/>
          </p:nvSpPr>
          <p:spPr bwMode="auto">
            <a:xfrm>
              <a:off x="787" y="2671"/>
              <a:ext cx="84" cy="71"/>
            </a:xfrm>
            <a:custGeom>
              <a:avLst/>
              <a:gdLst>
                <a:gd name="T0" fmla="*/ 31 w 35"/>
                <a:gd name="T1" fmla="*/ 14 h 30"/>
                <a:gd name="T2" fmla="*/ 32 w 35"/>
                <a:gd name="T3" fmla="*/ 16 h 30"/>
                <a:gd name="T4" fmla="*/ 34 w 35"/>
                <a:gd name="T5" fmla="*/ 18 h 30"/>
                <a:gd name="T6" fmla="*/ 35 w 35"/>
                <a:gd name="T7" fmla="*/ 22 h 30"/>
                <a:gd name="T8" fmla="*/ 35 w 35"/>
                <a:gd name="T9" fmla="*/ 23 h 30"/>
                <a:gd name="T10" fmla="*/ 35 w 35"/>
                <a:gd name="T11" fmla="*/ 24 h 30"/>
                <a:gd name="T12" fmla="*/ 31 w 35"/>
                <a:gd name="T13" fmla="*/ 28 h 30"/>
                <a:gd name="T14" fmla="*/ 31 w 35"/>
                <a:gd name="T15" fmla="*/ 29 h 30"/>
                <a:gd name="T16" fmla="*/ 30 w 35"/>
                <a:gd name="T17" fmla="*/ 30 h 30"/>
                <a:gd name="T18" fmla="*/ 17 w 35"/>
                <a:gd name="T19" fmla="*/ 13 h 30"/>
                <a:gd name="T20" fmla="*/ 16 w 35"/>
                <a:gd name="T21" fmla="*/ 13 h 30"/>
                <a:gd name="T22" fmla="*/ 0 w 35"/>
                <a:gd name="T23" fmla="*/ 4 h 30"/>
                <a:gd name="T24" fmla="*/ 4 w 35"/>
                <a:gd name="T25" fmla="*/ 0 h 30"/>
                <a:gd name="T26" fmla="*/ 5 w 35"/>
                <a:gd name="T27" fmla="*/ 1 h 30"/>
                <a:gd name="T28" fmla="*/ 31 w 35"/>
                <a:gd name="T2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0">
                  <a:moveTo>
                    <a:pt x="31" y="14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20"/>
                    <a:pt x="35" y="2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6" y="23"/>
                    <a:pt x="22" y="17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1" y="9"/>
                    <a:pt x="6" y="6"/>
                    <a:pt x="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3" y="2"/>
                    <a:pt x="22" y="7"/>
                    <a:pt x="3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5" name="Freeform 118"/>
            <p:cNvSpPr/>
            <p:nvPr/>
          </p:nvSpPr>
          <p:spPr bwMode="auto">
            <a:xfrm>
              <a:off x="861" y="2740"/>
              <a:ext cx="32" cy="50"/>
            </a:xfrm>
            <a:custGeom>
              <a:avLst/>
              <a:gdLst>
                <a:gd name="T0" fmla="*/ 9 w 13"/>
                <a:gd name="T1" fmla="*/ 18 h 21"/>
                <a:gd name="T2" fmla="*/ 0 w 13"/>
                <a:gd name="T3" fmla="*/ 1 h 21"/>
                <a:gd name="T4" fmla="*/ 0 w 13"/>
                <a:gd name="T5" fmla="*/ 0 h 21"/>
                <a:gd name="T6" fmla="*/ 3 w 13"/>
                <a:gd name="T7" fmla="*/ 1 h 21"/>
                <a:gd name="T8" fmla="*/ 13 w 13"/>
                <a:gd name="T9" fmla="*/ 21 h 21"/>
                <a:gd name="T10" fmla="*/ 9 w 13"/>
                <a:gd name="T1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1">
                  <a:moveTo>
                    <a:pt x="9" y="18"/>
                  </a:moveTo>
                  <a:cubicBezTo>
                    <a:pt x="4" y="13"/>
                    <a:pt x="1" y="8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0"/>
                    <a:pt x="9" y="16"/>
                    <a:pt x="13" y="21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6" name="Rectangle 119"/>
            <p:cNvSpPr>
              <a:spLocks noChangeArrowheads="1"/>
            </p:cNvSpPr>
            <p:nvPr/>
          </p:nvSpPr>
          <p:spPr bwMode="auto">
            <a:xfrm>
              <a:off x="861" y="274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7" name="Freeform 120"/>
            <p:cNvSpPr/>
            <p:nvPr/>
          </p:nvSpPr>
          <p:spPr bwMode="auto">
            <a:xfrm>
              <a:off x="799" y="267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8" name="Freeform 121"/>
            <p:cNvSpPr/>
            <p:nvPr/>
          </p:nvSpPr>
          <p:spPr bwMode="auto">
            <a:xfrm>
              <a:off x="982" y="2852"/>
              <a:ext cx="45" cy="47"/>
            </a:xfrm>
            <a:custGeom>
              <a:avLst/>
              <a:gdLst>
                <a:gd name="T0" fmla="*/ 0 w 19"/>
                <a:gd name="T1" fmla="*/ 2 h 20"/>
                <a:gd name="T2" fmla="*/ 5 w 19"/>
                <a:gd name="T3" fmla="*/ 0 h 20"/>
                <a:gd name="T4" fmla="*/ 7 w 19"/>
                <a:gd name="T5" fmla="*/ 1 h 20"/>
                <a:gd name="T6" fmla="*/ 9 w 19"/>
                <a:gd name="T7" fmla="*/ 4 h 20"/>
                <a:gd name="T8" fmla="*/ 9 w 19"/>
                <a:gd name="T9" fmla="*/ 6 h 20"/>
                <a:gd name="T10" fmla="*/ 18 w 19"/>
                <a:gd name="T11" fmla="*/ 9 h 20"/>
                <a:gd name="T12" fmla="*/ 19 w 19"/>
                <a:gd name="T13" fmla="*/ 9 h 20"/>
                <a:gd name="T14" fmla="*/ 19 w 19"/>
                <a:gd name="T15" fmla="*/ 15 h 20"/>
                <a:gd name="T16" fmla="*/ 15 w 19"/>
                <a:gd name="T17" fmla="*/ 20 h 20"/>
                <a:gd name="T18" fmla="*/ 0 w 19"/>
                <a:gd name="T1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0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8"/>
                    <a:pt x="14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0" y="17"/>
                    <a:pt x="5" y="1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49" name="Freeform 122"/>
            <p:cNvSpPr/>
            <p:nvPr/>
          </p:nvSpPr>
          <p:spPr bwMode="auto">
            <a:xfrm>
              <a:off x="999" y="285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0" name="Freeform 123"/>
            <p:cNvSpPr/>
            <p:nvPr/>
          </p:nvSpPr>
          <p:spPr bwMode="auto">
            <a:xfrm>
              <a:off x="1003" y="28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1" name="Freeform 124"/>
            <p:cNvSpPr/>
            <p:nvPr/>
          </p:nvSpPr>
          <p:spPr bwMode="auto">
            <a:xfrm>
              <a:off x="772" y="3120"/>
              <a:ext cx="70" cy="38"/>
            </a:xfrm>
            <a:custGeom>
              <a:avLst/>
              <a:gdLst>
                <a:gd name="T0" fmla="*/ 70 w 70"/>
                <a:gd name="T1" fmla="*/ 24 h 38"/>
                <a:gd name="T2" fmla="*/ 3 w 70"/>
                <a:gd name="T3" fmla="*/ 38 h 38"/>
                <a:gd name="T4" fmla="*/ 0 w 70"/>
                <a:gd name="T5" fmla="*/ 19 h 38"/>
                <a:gd name="T6" fmla="*/ 65 w 70"/>
                <a:gd name="T7" fmla="*/ 0 h 38"/>
                <a:gd name="T8" fmla="*/ 70 w 7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8">
                  <a:moveTo>
                    <a:pt x="70" y="24"/>
                  </a:moveTo>
                  <a:lnTo>
                    <a:pt x="3" y="38"/>
                  </a:lnTo>
                  <a:lnTo>
                    <a:pt x="0" y="19"/>
                  </a:lnTo>
                  <a:lnTo>
                    <a:pt x="65" y="0"/>
                  </a:lnTo>
                  <a:lnTo>
                    <a:pt x="7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2" name="Freeform 125"/>
            <p:cNvSpPr/>
            <p:nvPr/>
          </p:nvSpPr>
          <p:spPr bwMode="auto">
            <a:xfrm>
              <a:off x="772" y="3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3" name="Freeform 126"/>
            <p:cNvSpPr/>
            <p:nvPr/>
          </p:nvSpPr>
          <p:spPr bwMode="auto">
            <a:xfrm>
              <a:off x="739" y="2685"/>
              <a:ext cx="207" cy="516"/>
            </a:xfrm>
            <a:custGeom>
              <a:avLst/>
              <a:gdLst>
                <a:gd name="T0" fmla="*/ 81 w 86"/>
                <a:gd name="T1" fmla="*/ 114 h 217"/>
                <a:gd name="T2" fmla="*/ 86 w 86"/>
                <a:gd name="T3" fmla="*/ 178 h 217"/>
                <a:gd name="T4" fmla="*/ 86 w 86"/>
                <a:gd name="T5" fmla="*/ 189 h 217"/>
                <a:gd name="T6" fmla="*/ 81 w 86"/>
                <a:gd name="T7" fmla="*/ 193 h 217"/>
                <a:gd name="T8" fmla="*/ 80 w 86"/>
                <a:gd name="T9" fmla="*/ 193 h 217"/>
                <a:gd name="T10" fmla="*/ 77 w 86"/>
                <a:gd name="T11" fmla="*/ 195 h 217"/>
                <a:gd name="T12" fmla="*/ 77 w 86"/>
                <a:gd name="T13" fmla="*/ 196 h 217"/>
                <a:gd name="T14" fmla="*/ 77 w 86"/>
                <a:gd name="T15" fmla="*/ 217 h 217"/>
                <a:gd name="T16" fmla="*/ 71 w 86"/>
                <a:gd name="T17" fmla="*/ 217 h 217"/>
                <a:gd name="T18" fmla="*/ 71 w 86"/>
                <a:gd name="T19" fmla="*/ 196 h 217"/>
                <a:gd name="T20" fmla="*/ 63 w 86"/>
                <a:gd name="T21" fmla="*/ 196 h 217"/>
                <a:gd name="T22" fmla="*/ 80 w 86"/>
                <a:gd name="T23" fmla="*/ 181 h 217"/>
                <a:gd name="T24" fmla="*/ 79 w 86"/>
                <a:gd name="T25" fmla="*/ 160 h 217"/>
                <a:gd name="T26" fmla="*/ 78 w 86"/>
                <a:gd name="T27" fmla="*/ 138 h 217"/>
                <a:gd name="T28" fmla="*/ 73 w 86"/>
                <a:gd name="T29" fmla="*/ 102 h 217"/>
                <a:gd name="T30" fmla="*/ 58 w 86"/>
                <a:gd name="T31" fmla="*/ 63 h 217"/>
                <a:gd name="T32" fmla="*/ 41 w 86"/>
                <a:gd name="T33" fmla="*/ 46 h 217"/>
                <a:gd name="T34" fmla="*/ 33 w 86"/>
                <a:gd name="T35" fmla="*/ 25 h 217"/>
                <a:gd name="T36" fmla="*/ 17 w 86"/>
                <a:gd name="T37" fmla="*/ 11 h 217"/>
                <a:gd name="T38" fmla="*/ 0 w 86"/>
                <a:gd name="T39" fmla="*/ 25 h 217"/>
                <a:gd name="T40" fmla="*/ 3 w 86"/>
                <a:gd name="T41" fmla="*/ 18 h 217"/>
                <a:gd name="T42" fmla="*/ 14 w 86"/>
                <a:gd name="T43" fmla="*/ 8 h 217"/>
                <a:gd name="T44" fmla="*/ 17 w 86"/>
                <a:gd name="T45" fmla="*/ 3 h 217"/>
                <a:gd name="T46" fmla="*/ 19 w 86"/>
                <a:gd name="T47" fmla="*/ 0 h 217"/>
                <a:gd name="T48" fmla="*/ 46 w 86"/>
                <a:gd name="T49" fmla="*/ 37 h 217"/>
                <a:gd name="T50" fmla="*/ 46 w 86"/>
                <a:gd name="T51" fmla="*/ 37 h 217"/>
                <a:gd name="T52" fmla="*/ 58 w 86"/>
                <a:gd name="T53" fmla="*/ 45 h 217"/>
                <a:gd name="T54" fmla="*/ 60 w 86"/>
                <a:gd name="T55" fmla="*/ 53 h 217"/>
                <a:gd name="T56" fmla="*/ 65 w 86"/>
                <a:gd name="T57" fmla="*/ 59 h 217"/>
                <a:gd name="T58" fmla="*/ 69 w 86"/>
                <a:gd name="T59" fmla="*/ 67 h 217"/>
                <a:gd name="T60" fmla="*/ 76 w 86"/>
                <a:gd name="T61" fmla="*/ 87 h 217"/>
                <a:gd name="T62" fmla="*/ 76 w 86"/>
                <a:gd name="T63" fmla="*/ 88 h 217"/>
                <a:gd name="T64" fmla="*/ 81 w 86"/>
                <a:gd name="T65" fmla="*/ 1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217">
                  <a:moveTo>
                    <a:pt x="81" y="114"/>
                  </a:moveTo>
                  <a:cubicBezTo>
                    <a:pt x="85" y="135"/>
                    <a:pt x="86" y="157"/>
                    <a:pt x="86" y="178"/>
                  </a:cubicBezTo>
                  <a:cubicBezTo>
                    <a:pt x="86" y="189"/>
                    <a:pt x="86" y="189"/>
                    <a:pt x="86" y="189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7" y="196"/>
                    <a:pt x="77" y="196"/>
                    <a:pt x="77" y="196"/>
                  </a:cubicBezTo>
                  <a:cubicBezTo>
                    <a:pt x="77" y="217"/>
                    <a:pt x="77" y="217"/>
                    <a:pt x="77" y="217"/>
                  </a:cubicBezTo>
                  <a:cubicBezTo>
                    <a:pt x="71" y="217"/>
                    <a:pt x="71" y="217"/>
                    <a:pt x="71" y="217"/>
                  </a:cubicBezTo>
                  <a:cubicBezTo>
                    <a:pt x="71" y="196"/>
                    <a:pt x="71" y="196"/>
                    <a:pt x="71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9" y="193"/>
                    <a:pt x="74" y="188"/>
                    <a:pt x="80" y="181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1" y="89"/>
                    <a:pt x="66" y="76"/>
                    <a:pt x="58" y="63"/>
                  </a:cubicBezTo>
                  <a:cubicBezTo>
                    <a:pt x="50" y="50"/>
                    <a:pt x="44" y="44"/>
                    <a:pt x="41" y="4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9" y="14"/>
                    <a:pt x="24" y="9"/>
                    <a:pt x="17" y="11"/>
                  </a:cubicBezTo>
                  <a:cubicBezTo>
                    <a:pt x="11" y="12"/>
                    <a:pt x="5" y="17"/>
                    <a:pt x="0" y="2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5"/>
                    <a:pt x="8" y="12"/>
                    <a:pt x="14" y="8"/>
                  </a:cubicBezTo>
                  <a:cubicBezTo>
                    <a:pt x="15" y="7"/>
                    <a:pt x="17" y="5"/>
                    <a:pt x="17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8" y="18"/>
                    <a:pt x="47" y="30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8"/>
                    <a:pt x="76" y="88"/>
                    <a:pt x="76" y="88"/>
                  </a:cubicBezTo>
                  <a:lnTo>
                    <a:pt x="8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4" name="Freeform 127"/>
            <p:cNvSpPr/>
            <p:nvPr/>
          </p:nvSpPr>
          <p:spPr bwMode="auto">
            <a:xfrm>
              <a:off x="924" y="31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5" name="Freeform 128"/>
            <p:cNvSpPr/>
            <p:nvPr/>
          </p:nvSpPr>
          <p:spPr bwMode="auto">
            <a:xfrm>
              <a:off x="847" y="3365"/>
              <a:ext cx="60" cy="254"/>
            </a:xfrm>
            <a:custGeom>
              <a:avLst/>
              <a:gdLst>
                <a:gd name="T0" fmla="*/ 22 w 25"/>
                <a:gd name="T1" fmla="*/ 0 h 107"/>
                <a:gd name="T2" fmla="*/ 25 w 25"/>
                <a:gd name="T3" fmla="*/ 25 h 107"/>
                <a:gd name="T4" fmla="*/ 15 w 25"/>
                <a:gd name="T5" fmla="*/ 57 h 107"/>
                <a:gd name="T6" fmla="*/ 16 w 25"/>
                <a:gd name="T7" fmla="*/ 59 h 107"/>
                <a:gd name="T8" fmla="*/ 16 w 25"/>
                <a:gd name="T9" fmla="*/ 61 h 107"/>
                <a:gd name="T10" fmla="*/ 14 w 25"/>
                <a:gd name="T11" fmla="*/ 68 h 107"/>
                <a:gd name="T12" fmla="*/ 21 w 25"/>
                <a:gd name="T13" fmla="*/ 91 h 107"/>
                <a:gd name="T14" fmla="*/ 21 w 25"/>
                <a:gd name="T15" fmla="*/ 93 h 107"/>
                <a:gd name="T16" fmla="*/ 19 w 25"/>
                <a:gd name="T17" fmla="*/ 106 h 107"/>
                <a:gd name="T18" fmla="*/ 17 w 25"/>
                <a:gd name="T19" fmla="*/ 105 h 107"/>
                <a:gd name="T20" fmla="*/ 13 w 25"/>
                <a:gd name="T21" fmla="*/ 107 h 107"/>
                <a:gd name="T22" fmla="*/ 8 w 25"/>
                <a:gd name="T23" fmla="*/ 93 h 107"/>
                <a:gd name="T24" fmla="*/ 7 w 25"/>
                <a:gd name="T25" fmla="*/ 89 h 107"/>
                <a:gd name="T26" fmla="*/ 2 w 25"/>
                <a:gd name="T27" fmla="*/ 84 h 107"/>
                <a:gd name="T28" fmla="*/ 0 w 25"/>
                <a:gd name="T29" fmla="*/ 77 h 107"/>
                <a:gd name="T30" fmla="*/ 0 w 25"/>
                <a:gd name="T31" fmla="*/ 75 h 107"/>
                <a:gd name="T32" fmla="*/ 3 w 25"/>
                <a:gd name="T33" fmla="*/ 75 h 107"/>
                <a:gd name="T34" fmla="*/ 4 w 25"/>
                <a:gd name="T35" fmla="*/ 50 h 107"/>
                <a:gd name="T36" fmla="*/ 9 w 25"/>
                <a:gd name="T37" fmla="*/ 39 h 107"/>
                <a:gd name="T38" fmla="*/ 11 w 25"/>
                <a:gd name="T39" fmla="*/ 32 h 107"/>
                <a:gd name="T40" fmla="*/ 3 w 25"/>
                <a:gd name="T41" fmla="*/ 24 h 107"/>
                <a:gd name="T42" fmla="*/ 13 w 25"/>
                <a:gd name="T43" fmla="*/ 25 h 107"/>
                <a:gd name="T44" fmla="*/ 14 w 25"/>
                <a:gd name="T45" fmla="*/ 20 h 107"/>
                <a:gd name="T46" fmla="*/ 16 w 25"/>
                <a:gd name="T47" fmla="*/ 14 h 107"/>
                <a:gd name="T48" fmla="*/ 14 w 25"/>
                <a:gd name="T49" fmla="*/ 0 h 107"/>
                <a:gd name="T50" fmla="*/ 22 w 25"/>
                <a:gd name="T5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107">
                  <a:moveTo>
                    <a:pt x="22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8" y="77"/>
                    <a:pt x="20" y="84"/>
                    <a:pt x="21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8"/>
                    <a:pt x="21" y="102"/>
                    <a:pt x="19" y="106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5" y="104"/>
                    <a:pt x="14" y="105"/>
                    <a:pt x="13" y="107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4" y="88"/>
                    <a:pt x="3" y="86"/>
                    <a:pt x="2" y="8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1" y="63"/>
                    <a:pt x="1" y="55"/>
                    <a:pt x="4" y="50"/>
                  </a:cubicBezTo>
                  <a:cubicBezTo>
                    <a:pt x="7" y="45"/>
                    <a:pt x="9" y="41"/>
                    <a:pt x="9" y="3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6" y="29"/>
                    <a:pt x="3" y="26"/>
                    <a:pt x="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1"/>
                    <a:pt x="14" y="6"/>
                    <a:pt x="14" y="0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6" name="Freeform 129"/>
            <p:cNvSpPr/>
            <p:nvPr/>
          </p:nvSpPr>
          <p:spPr bwMode="auto">
            <a:xfrm>
              <a:off x="818" y="2835"/>
              <a:ext cx="46" cy="347"/>
            </a:xfrm>
            <a:custGeom>
              <a:avLst/>
              <a:gdLst>
                <a:gd name="T0" fmla="*/ 8 w 19"/>
                <a:gd name="T1" fmla="*/ 120 h 146"/>
                <a:gd name="T2" fmla="*/ 7 w 19"/>
                <a:gd name="T3" fmla="*/ 119 h 146"/>
                <a:gd name="T4" fmla="*/ 13 w 19"/>
                <a:gd name="T5" fmla="*/ 117 h 146"/>
                <a:gd name="T6" fmla="*/ 13 w 19"/>
                <a:gd name="T7" fmla="*/ 90 h 146"/>
                <a:gd name="T8" fmla="*/ 4 w 19"/>
                <a:gd name="T9" fmla="*/ 68 h 146"/>
                <a:gd name="T10" fmla="*/ 3 w 19"/>
                <a:gd name="T11" fmla="*/ 50 h 146"/>
                <a:gd name="T12" fmla="*/ 2 w 19"/>
                <a:gd name="T13" fmla="*/ 44 h 146"/>
                <a:gd name="T14" fmla="*/ 1 w 19"/>
                <a:gd name="T15" fmla="*/ 31 h 146"/>
                <a:gd name="T16" fmla="*/ 0 w 19"/>
                <a:gd name="T17" fmla="*/ 16 h 146"/>
                <a:gd name="T18" fmla="*/ 1 w 19"/>
                <a:gd name="T19" fmla="*/ 3 h 146"/>
                <a:gd name="T20" fmla="*/ 1 w 19"/>
                <a:gd name="T21" fmla="*/ 0 h 146"/>
                <a:gd name="T22" fmla="*/ 2 w 19"/>
                <a:gd name="T23" fmla="*/ 1 h 146"/>
                <a:gd name="T24" fmla="*/ 2 w 19"/>
                <a:gd name="T25" fmla="*/ 6 h 146"/>
                <a:gd name="T26" fmla="*/ 3 w 19"/>
                <a:gd name="T27" fmla="*/ 20 h 146"/>
                <a:gd name="T28" fmla="*/ 4 w 19"/>
                <a:gd name="T29" fmla="*/ 34 h 146"/>
                <a:gd name="T30" fmla="*/ 9 w 19"/>
                <a:gd name="T31" fmla="*/ 66 h 146"/>
                <a:gd name="T32" fmla="*/ 17 w 19"/>
                <a:gd name="T33" fmla="*/ 86 h 146"/>
                <a:gd name="T34" fmla="*/ 19 w 19"/>
                <a:gd name="T35" fmla="*/ 122 h 146"/>
                <a:gd name="T36" fmla="*/ 10 w 19"/>
                <a:gd name="T37" fmla="*/ 130 h 146"/>
                <a:gd name="T38" fmla="*/ 8 w 19"/>
                <a:gd name="T39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46">
                  <a:moveTo>
                    <a:pt x="8" y="120"/>
                  </a:moveTo>
                  <a:cubicBezTo>
                    <a:pt x="7" y="119"/>
                    <a:pt x="7" y="119"/>
                    <a:pt x="7" y="11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8" y="86"/>
                    <a:pt x="5" y="78"/>
                    <a:pt x="4" y="68"/>
                  </a:cubicBezTo>
                  <a:cubicBezTo>
                    <a:pt x="3" y="65"/>
                    <a:pt x="3" y="59"/>
                    <a:pt x="3" y="50"/>
                  </a:cubicBezTo>
                  <a:cubicBezTo>
                    <a:pt x="2" y="48"/>
                    <a:pt x="2" y="46"/>
                    <a:pt x="2" y="4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0"/>
                    <a:pt x="2" y="15"/>
                    <a:pt x="3" y="20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53"/>
                    <a:pt x="8" y="63"/>
                    <a:pt x="9" y="66"/>
                  </a:cubicBezTo>
                  <a:cubicBezTo>
                    <a:pt x="11" y="76"/>
                    <a:pt x="13" y="82"/>
                    <a:pt x="17" y="86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7" y="143"/>
                    <a:pt x="14" y="146"/>
                    <a:pt x="10" y="130"/>
                  </a:cubicBezTo>
                  <a:lnTo>
                    <a:pt x="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7" name="Freeform 130"/>
            <p:cNvSpPr/>
            <p:nvPr/>
          </p:nvSpPr>
          <p:spPr bwMode="auto">
            <a:xfrm>
              <a:off x="681" y="3173"/>
              <a:ext cx="267" cy="121"/>
            </a:xfrm>
            <a:custGeom>
              <a:avLst/>
              <a:gdLst>
                <a:gd name="T0" fmla="*/ 243 w 267"/>
                <a:gd name="T1" fmla="*/ 28 h 121"/>
                <a:gd name="T2" fmla="*/ 267 w 267"/>
                <a:gd name="T3" fmla="*/ 28 h 121"/>
                <a:gd name="T4" fmla="*/ 267 w 267"/>
                <a:gd name="T5" fmla="*/ 33 h 121"/>
                <a:gd name="T6" fmla="*/ 248 w 267"/>
                <a:gd name="T7" fmla="*/ 121 h 121"/>
                <a:gd name="T8" fmla="*/ 149 w 267"/>
                <a:gd name="T9" fmla="*/ 121 h 121"/>
                <a:gd name="T10" fmla="*/ 149 w 267"/>
                <a:gd name="T11" fmla="*/ 106 h 121"/>
                <a:gd name="T12" fmla="*/ 113 w 267"/>
                <a:gd name="T13" fmla="*/ 106 h 121"/>
                <a:gd name="T14" fmla="*/ 113 w 267"/>
                <a:gd name="T15" fmla="*/ 121 h 121"/>
                <a:gd name="T16" fmla="*/ 12 w 267"/>
                <a:gd name="T17" fmla="*/ 121 h 121"/>
                <a:gd name="T18" fmla="*/ 0 w 267"/>
                <a:gd name="T19" fmla="*/ 28 h 121"/>
                <a:gd name="T20" fmla="*/ 0 w 267"/>
                <a:gd name="T21" fmla="*/ 28 h 121"/>
                <a:gd name="T22" fmla="*/ 0 w 267"/>
                <a:gd name="T23" fmla="*/ 23 h 121"/>
                <a:gd name="T24" fmla="*/ 67 w 267"/>
                <a:gd name="T25" fmla="*/ 23 h 121"/>
                <a:gd name="T26" fmla="*/ 82 w 267"/>
                <a:gd name="T27" fmla="*/ 11 h 121"/>
                <a:gd name="T28" fmla="*/ 96 w 267"/>
                <a:gd name="T29" fmla="*/ 0 h 121"/>
                <a:gd name="T30" fmla="*/ 99 w 267"/>
                <a:gd name="T31" fmla="*/ 11 h 121"/>
                <a:gd name="T32" fmla="*/ 84 w 267"/>
                <a:gd name="T33" fmla="*/ 26 h 121"/>
                <a:gd name="T34" fmla="*/ 178 w 267"/>
                <a:gd name="T35" fmla="*/ 28 h 121"/>
                <a:gd name="T36" fmla="*/ 161 w 267"/>
                <a:gd name="T37" fmla="*/ 11 h 121"/>
                <a:gd name="T38" fmla="*/ 164 w 267"/>
                <a:gd name="T39" fmla="*/ 0 h 121"/>
                <a:gd name="T40" fmla="*/ 195 w 267"/>
                <a:gd name="T41" fmla="*/ 28 h 121"/>
                <a:gd name="T42" fmla="*/ 229 w 267"/>
                <a:gd name="T43" fmla="*/ 28 h 121"/>
                <a:gd name="T44" fmla="*/ 243 w 267"/>
                <a:gd name="T45" fmla="*/ 2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" h="121">
                  <a:moveTo>
                    <a:pt x="243" y="28"/>
                  </a:moveTo>
                  <a:lnTo>
                    <a:pt x="267" y="28"/>
                  </a:lnTo>
                  <a:lnTo>
                    <a:pt x="267" y="33"/>
                  </a:lnTo>
                  <a:lnTo>
                    <a:pt x="248" y="121"/>
                  </a:lnTo>
                  <a:lnTo>
                    <a:pt x="149" y="121"/>
                  </a:lnTo>
                  <a:lnTo>
                    <a:pt x="149" y="106"/>
                  </a:lnTo>
                  <a:lnTo>
                    <a:pt x="113" y="106"/>
                  </a:lnTo>
                  <a:lnTo>
                    <a:pt x="113" y="121"/>
                  </a:lnTo>
                  <a:lnTo>
                    <a:pt x="12" y="12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67" y="23"/>
                  </a:lnTo>
                  <a:lnTo>
                    <a:pt x="82" y="11"/>
                  </a:lnTo>
                  <a:lnTo>
                    <a:pt x="96" y="0"/>
                  </a:lnTo>
                  <a:lnTo>
                    <a:pt x="99" y="11"/>
                  </a:lnTo>
                  <a:lnTo>
                    <a:pt x="84" y="26"/>
                  </a:lnTo>
                  <a:lnTo>
                    <a:pt x="178" y="28"/>
                  </a:lnTo>
                  <a:lnTo>
                    <a:pt x="161" y="11"/>
                  </a:lnTo>
                  <a:lnTo>
                    <a:pt x="164" y="0"/>
                  </a:lnTo>
                  <a:lnTo>
                    <a:pt x="195" y="28"/>
                  </a:lnTo>
                  <a:lnTo>
                    <a:pt x="229" y="28"/>
                  </a:lnTo>
                  <a:lnTo>
                    <a:pt x="2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8" name="Freeform 131"/>
            <p:cNvSpPr/>
            <p:nvPr/>
          </p:nvSpPr>
          <p:spPr bwMode="auto">
            <a:xfrm>
              <a:off x="679" y="3201"/>
              <a:ext cx="269" cy="166"/>
            </a:xfrm>
            <a:custGeom>
              <a:avLst/>
              <a:gdLst>
                <a:gd name="T0" fmla="*/ 269 w 269"/>
                <a:gd name="T1" fmla="*/ 5 h 166"/>
                <a:gd name="T2" fmla="*/ 269 w 269"/>
                <a:gd name="T3" fmla="*/ 164 h 166"/>
                <a:gd name="T4" fmla="*/ 221 w 269"/>
                <a:gd name="T5" fmla="*/ 164 h 166"/>
                <a:gd name="T6" fmla="*/ 202 w 269"/>
                <a:gd name="T7" fmla="*/ 164 h 166"/>
                <a:gd name="T8" fmla="*/ 89 w 269"/>
                <a:gd name="T9" fmla="*/ 164 h 166"/>
                <a:gd name="T10" fmla="*/ 0 w 269"/>
                <a:gd name="T11" fmla="*/ 166 h 166"/>
                <a:gd name="T12" fmla="*/ 2 w 269"/>
                <a:gd name="T13" fmla="*/ 0 h 166"/>
                <a:gd name="T14" fmla="*/ 12 w 269"/>
                <a:gd name="T15" fmla="*/ 97 h 166"/>
                <a:gd name="T16" fmla="*/ 115 w 269"/>
                <a:gd name="T17" fmla="*/ 100 h 166"/>
                <a:gd name="T18" fmla="*/ 115 w 269"/>
                <a:gd name="T19" fmla="*/ 105 h 166"/>
                <a:gd name="T20" fmla="*/ 127 w 269"/>
                <a:gd name="T21" fmla="*/ 117 h 166"/>
                <a:gd name="T22" fmla="*/ 139 w 269"/>
                <a:gd name="T23" fmla="*/ 114 h 166"/>
                <a:gd name="T24" fmla="*/ 151 w 269"/>
                <a:gd name="T25" fmla="*/ 105 h 166"/>
                <a:gd name="T26" fmla="*/ 151 w 269"/>
                <a:gd name="T27" fmla="*/ 100 h 166"/>
                <a:gd name="T28" fmla="*/ 252 w 269"/>
                <a:gd name="T29" fmla="*/ 100 h 166"/>
                <a:gd name="T30" fmla="*/ 269 w 269"/>
                <a:gd name="T31" fmla="*/ 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166">
                  <a:moveTo>
                    <a:pt x="269" y="5"/>
                  </a:moveTo>
                  <a:lnTo>
                    <a:pt x="269" y="164"/>
                  </a:lnTo>
                  <a:lnTo>
                    <a:pt x="221" y="164"/>
                  </a:lnTo>
                  <a:lnTo>
                    <a:pt x="202" y="164"/>
                  </a:lnTo>
                  <a:lnTo>
                    <a:pt x="89" y="164"/>
                  </a:lnTo>
                  <a:lnTo>
                    <a:pt x="0" y="166"/>
                  </a:lnTo>
                  <a:lnTo>
                    <a:pt x="2" y="0"/>
                  </a:lnTo>
                  <a:lnTo>
                    <a:pt x="12" y="97"/>
                  </a:lnTo>
                  <a:lnTo>
                    <a:pt x="115" y="100"/>
                  </a:lnTo>
                  <a:lnTo>
                    <a:pt x="115" y="105"/>
                  </a:lnTo>
                  <a:lnTo>
                    <a:pt x="127" y="117"/>
                  </a:lnTo>
                  <a:lnTo>
                    <a:pt x="139" y="114"/>
                  </a:lnTo>
                  <a:lnTo>
                    <a:pt x="151" y="105"/>
                  </a:lnTo>
                  <a:lnTo>
                    <a:pt x="151" y="100"/>
                  </a:lnTo>
                  <a:lnTo>
                    <a:pt x="252" y="100"/>
                  </a:lnTo>
                  <a:lnTo>
                    <a:pt x="26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59" name="Freeform 132"/>
            <p:cNvSpPr/>
            <p:nvPr/>
          </p:nvSpPr>
          <p:spPr bwMode="auto">
            <a:xfrm>
              <a:off x="1006" y="2699"/>
              <a:ext cx="106" cy="160"/>
            </a:xfrm>
            <a:custGeom>
              <a:avLst/>
              <a:gdLst>
                <a:gd name="T0" fmla="*/ 7 w 44"/>
                <a:gd name="T1" fmla="*/ 47 h 67"/>
                <a:gd name="T2" fmla="*/ 8 w 44"/>
                <a:gd name="T3" fmla="*/ 46 h 67"/>
                <a:gd name="T4" fmla="*/ 15 w 44"/>
                <a:gd name="T5" fmla="*/ 33 h 67"/>
                <a:gd name="T6" fmla="*/ 15 w 44"/>
                <a:gd name="T7" fmla="*/ 32 h 67"/>
                <a:gd name="T8" fmla="*/ 16 w 44"/>
                <a:gd name="T9" fmla="*/ 31 h 67"/>
                <a:gd name="T10" fmla="*/ 41 w 44"/>
                <a:gd name="T11" fmla="*/ 2 h 67"/>
                <a:gd name="T12" fmla="*/ 44 w 44"/>
                <a:gd name="T13" fmla="*/ 0 h 67"/>
                <a:gd name="T14" fmla="*/ 42 w 44"/>
                <a:gd name="T15" fmla="*/ 12 h 67"/>
                <a:gd name="T16" fmla="*/ 44 w 44"/>
                <a:gd name="T17" fmla="*/ 26 h 67"/>
                <a:gd name="T18" fmla="*/ 27 w 44"/>
                <a:gd name="T19" fmla="*/ 30 h 67"/>
                <a:gd name="T20" fmla="*/ 25 w 44"/>
                <a:gd name="T21" fmla="*/ 31 h 67"/>
                <a:gd name="T22" fmla="*/ 16 w 44"/>
                <a:gd name="T23" fmla="*/ 42 h 67"/>
                <a:gd name="T24" fmla="*/ 16 w 44"/>
                <a:gd name="T25" fmla="*/ 42 h 67"/>
                <a:gd name="T26" fmla="*/ 15 w 44"/>
                <a:gd name="T27" fmla="*/ 43 h 67"/>
                <a:gd name="T28" fmla="*/ 12 w 44"/>
                <a:gd name="T29" fmla="*/ 44 h 67"/>
                <a:gd name="T30" fmla="*/ 10 w 44"/>
                <a:gd name="T31" fmla="*/ 47 h 67"/>
                <a:gd name="T32" fmla="*/ 10 w 44"/>
                <a:gd name="T33" fmla="*/ 50 h 67"/>
                <a:gd name="T34" fmla="*/ 8 w 44"/>
                <a:gd name="T35" fmla="*/ 52 h 67"/>
                <a:gd name="T36" fmla="*/ 4 w 44"/>
                <a:gd name="T37" fmla="*/ 59 h 67"/>
                <a:gd name="T38" fmla="*/ 4 w 44"/>
                <a:gd name="T39" fmla="*/ 61 h 67"/>
                <a:gd name="T40" fmla="*/ 6 w 44"/>
                <a:gd name="T41" fmla="*/ 62 h 67"/>
                <a:gd name="T42" fmla="*/ 4 w 44"/>
                <a:gd name="T43" fmla="*/ 64 h 67"/>
                <a:gd name="T44" fmla="*/ 4 w 44"/>
                <a:gd name="T45" fmla="*/ 67 h 67"/>
                <a:gd name="T46" fmla="*/ 3 w 44"/>
                <a:gd name="T47" fmla="*/ 67 h 67"/>
                <a:gd name="T48" fmla="*/ 0 w 44"/>
                <a:gd name="T49" fmla="*/ 62 h 67"/>
                <a:gd name="T50" fmla="*/ 7 w 44"/>
                <a:gd name="T51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67">
                  <a:moveTo>
                    <a:pt x="7" y="47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4" y="17"/>
                    <a:pt x="33" y="7"/>
                    <a:pt x="41" y="2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4"/>
                    <a:pt x="42" y="8"/>
                    <a:pt x="42" y="12"/>
                  </a:cubicBezTo>
                  <a:cubicBezTo>
                    <a:pt x="41" y="17"/>
                    <a:pt x="42" y="22"/>
                    <a:pt x="44" y="26"/>
                  </a:cubicBezTo>
                  <a:cubicBezTo>
                    <a:pt x="37" y="26"/>
                    <a:pt x="31" y="27"/>
                    <a:pt x="27" y="30"/>
                  </a:cubicBezTo>
                  <a:cubicBezTo>
                    <a:pt x="26" y="30"/>
                    <a:pt x="26" y="30"/>
                    <a:pt x="25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3" y="44"/>
                    <a:pt x="12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5" y="55"/>
                    <a:pt x="4" y="57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5"/>
                    <a:pt x="3" y="66"/>
                    <a:pt x="4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" y="65"/>
                    <a:pt x="0" y="63"/>
                    <a:pt x="0" y="62"/>
                  </a:cubicBezTo>
                  <a:cubicBezTo>
                    <a:pt x="0" y="60"/>
                    <a:pt x="3" y="55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0" name="Freeform 133"/>
            <p:cNvSpPr/>
            <p:nvPr/>
          </p:nvSpPr>
          <p:spPr bwMode="auto">
            <a:xfrm>
              <a:off x="1030" y="28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1" name="Freeform 134"/>
            <p:cNvSpPr/>
            <p:nvPr/>
          </p:nvSpPr>
          <p:spPr bwMode="auto">
            <a:xfrm>
              <a:off x="1020" y="2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  <p:sp>
          <p:nvSpPr>
            <p:cNvPr id="162" name="Freeform 135"/>
            <p:cNvSpPr/>
            <p:nvPr/>
          </p:nvSpPr>
          <p:spPr bwMode="auto">
            <a:xfrm>
              <a:off x="794" y="3279"/>
              <a:ext cx="36" cy="39"/>
            </a:xfrm>
            <a:custGeom>
              <a:avLst/>
              <a:gdLst>
                <a:gd name="T0" fmla="*/ 0 w 36"/>
                <a:gd name="T1" fmla="*/ 15 h 39"/>
                <a:gd name="T2" fmla="*/ 0 w 36"/>
                <a:gd name="T3" fmla="*/ 0 h 39"/>
                <a:gd name="T4" fmla="*/ 36 w 36"/>
                <a:gd name="T5" fmla="*/ 0 h 39"/>
                <a:gd name="T6" fmla="*/ 36 w 36"/>
                <a:gd name="T7" fmla="*/ 15 h 39"/>
                <a:gd name="T8" fmla="*/ 36 w 36"/>
                <a:gd name="T9" fmla="*/ 22 h 39"/>
                <a:gd name="T10" fmla="*/ 36 w 36"/>
                <a:gd name="T11" fmla="*/ 27 h 39"/>
                <a:gd name="T12" fmla="*/ 24 w 36"/>
                <a:gd name="T13" fmla="*/ 36 h 39"/>
                <a:gd name="T14" fmla="*/ 12 w 36"/>
                <a:gd name="T15" fmla="*/ 39 h 39"/>
                <a:gd name="T16" fmla="*/ 0 w 36"/>
                <a:gd name="T17" fmla="*/ 27 h 39"/>
                <a:gd name="T18" fmla="*/ 0 w 36"/>
                <a:gd name="T19" fmla="*/ 22 h 39"/>
                <a:gd name="T20" fmla="*/ 0 w 36"/>
                <a:gd name="T21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9">
                  <a:moveTo>
                    <a:pt x="0" y="15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5"/>
                  </a:lnTo>
                  <a:lnTo>
                    <a:pt x="36" y="22"/>
                  </a:lnTo>
                  <a:lnTo>
                    <a:pt x="36" y="27"/>
                  </a:lnTo>
                  <a:lnTo>
                    <a:pt x="24" y="36"/>
                  </a:lnTo>
                  <a:lnTo>
                    <a:pt x="12" y="39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/>
            </a:p>
          </p:txBody>
        </p:sp>
      </p:grpSp>
      <p:sp>
        <p:nvSpPr>
          <p:cNvPr id="62" name="矩形 6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853861" y="3386931"/>
            <a:ext cx="2722833" cy="18004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参加</a:t>
            </a: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教学研讨会</a:t>
            </a: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tx1"/>
                </a:solidFill>
                <a:ea typeface="微软雅黑" panose="020B0503020204020204" pitchFamily="34" charset="-122"/>
              </a:rPr>
              <a:t>开展导学</a:t>
            </a:r>
            <a:r>
              <a:rPr lang="zh-CN" altLang="en-US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课</a:t>
            </a:r>
            <a:endParaRPr lang="en-US" altLang="zh-CN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矩形 7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900383" y="3339601"/>
            <a:ext cx="3203932" cy="1684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dirty="0" smtClean="0">
                <a:latin typeface="+mn-lt"/>
              </a:rPr>
              <a:t>在线</a:t>
            </a:r>
            <a:r>
              <a:rPr lang="zh-CN" altLang="zh-CN" dirty="0">
                <a:latin typeface="+mn-lt"/>
              </a:rPr>
              <a:t>学习的引导与督促</a:t>
            </a:r>
            <a:endParaRPr lang="en-US" altLang="zh-CN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dirty="0"/>
              <a:t>见面课的组织与督促</a:t>
            </a:r>
            <a:endParaRPr lang="en-US" altLang="zh-CN" dirty="0" smtClean="0"/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u"/>
            </a:pPr>
            <a:endParaRPr lang="zh-CN" altLang="en-US" dirty="0">
              <a:latin typeface="+mn-lt"/>
            </a:endParaRP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8382666" y="3375163"/>
            <a:ext cx="3139382" cy="168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</a:rPr>
              <a:t>考核</a:t>
            </a:r>
            <a:r>
              <a:rPr lang="zh-CN" altLang="en-US" dirty="0">
                <a:latin typeface="+mn-lt"/>
              </a:rPr>
              <a:t>规则与安排的确认</a:t>
            </a:r>
            <a:endParaRPr lang="en-US" altLang="zh-CN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</a:rPr>
              <a:t>期末成绩确认</a:t>
            </a:r>
            <a:endParaRPr lang="en-US" altLang="zh-CN" dirty="0">
              <a:latin typeface="+mn-lt"/>
            </a:endParaRPr>
          </a:p>
          <a:p>
            <a:pPr algn="ctr">
              <a:lnSpc>
                <a:spcPct val="125000"/>
              </a:lnSpc>
            </a:pPr>
            <a:endParaRPr lang="en-US" altLang="zh-CN" dirty="0" smtClean="0">
              <a:latin typeface="+mn-lt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1011238" y="485168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197519"/>
                </a:solidFill>
              </a:rPr>
              <a:t>共享课程</a:t>
            </a:r>
            <a:r>
              <a:rPr lang="zh-CN" altLang="zh-CN" sz="2400" b="1" dirty="0">
                <a:solidFill>
                  <a:srgbClr val="197519"/>
                </a:solidFill>
              </a:rPr>
              <a:t>教学</a:t>
            </a:r>
            <a:r>
              <a:rPr lang="zh-CN" altLang="en-US" sz="2400" b="1" dirty="0">
                <a:solidFill>
                  <a:srgbClr val="197519"/>
                </a:solidFill>
              </a:rPr>
              <a:t>环节</a:t>
            </a:r>
            <a:endParaRPr lang="zh-CN" altLang="en-US" sz="2400" b="1" dirty="0">
              <a:solidFill>
                <a:srgbClr val="197519"/>
              </a:solidFill>
            </a:endParaRPr>
          </a:p>
        </p:txBody>
      </p:sp>
      <p:sp>
        <p:nvSpPr>
          <p:cNvPr id="74" name="等腰三角形 73"/>
          <p:cNvSpPr>
            <a:spLocks noChangeArrowheads="1"/>
          </p:cNvSpPr>
          <p:nvPr/>
        </p:nvSpPr>
        <p:spPr bwMode="auto">
          <a:xfrm>
            <a:off x="196850" y="360363"/>
            <a:ext cx="563563" cy="485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等腰三角形 74"/>
          <p:cNvSpPr>
            <a:spLocks noChangeArrowheads="1"/>
          </p:cNvSpPr>
          <p:nvPr/>
        </p:nvSpPr>
        <p:spPr bwMode="auto">
          <a:xfrm>
            <a:off x="760413" y="696913"/>
            <a:ext cx="265112" cy="228600"/>
          </a:xfrm>
          <a:prstGeom prst="triangle">
            <a:avLst>
              <a:gd name="adj" fmla="val 50000"/>
            </a:avLst>
          </a:prstGeom>
          <a:solidFill>
            <a:srgbClr val="197519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等腰三角形 75"/>
          <p:cNvSpPr>
            <a:spLocks noChangeArrowheads="1"/>
          </p:cNvSpPr>
          <p:nvPr/>
        </p:nvSpPr>
        <p:spPr bwMode="auto">
          <a:xfrm flipH="1">
            <a:off x="630238" y="469900"/>
            <a:ext cx="85725" cy="74613"/>
          </a:xfrm>
          <a:prstGeom prst="triangle">
            <a:avLst>
              <a:gd name="adj" fmla="val 50000"/>
            </a:avLst>
          </a:prstGeom>
          <a:solidFill>
            <a:srgbClr val="197519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" name="等腰三角形 76"/>
          <p:cNvSpPr>
            <a:spLocks noChangeArrowheads="1"/>
          </p:cNvSpPr>
          <p:nvPr/>
        </p:nvSpPr>
        <p:spPr bwMode="auto">
          <a:xfrm>
            <a:off x="833438" y="490538"/>
            <a:ext cx="177800" cy="152400"/>
          </a:xfrm>
          <a:prstGeom prst="triangle">
            <a:avLst>
              <a:gd name="adj" fmla="val 50000"/>
            </a:avLst>
          </a:prstGeom>
          <a:solidFill>
            <a:srgbClr val="197519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4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6" grpId="0" animBg="1"/>
      <p:bldP spid="8" grpId="0" animBg="1"/>
      <p:bldP spid="10" grpId="0" animBg="1"/>
      <p:bldP spid="27" grpId="0" animBg="1"/>
      <p:bldP spid="30" grpId="0"/>
      <p:bldP spid="28" grpId="0" animBg="1"/>
      <p:bldP spid="31" grpId="0"/>
      <p:bldP spid="29" grpId="0" animBg="1"/>
      <p:bldP spid="32" grpId="0"/>
      <p:bldP spid="62" grpId="0" animBg="1"/>
      <p:bldP spid="71" grpId="0" bldLvl="0" animBg="1"/>
      <p:bldP spid="72" grpId="0" animBg="1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等腰三角形 17"/>
          <p:cNvSpPr>
            <a:spLocks noChangeArrowheads="1"/>
          </p:cNvSpPr>
          <p:nvPr/>
        </p:nvSpPr>
        <p:spPr bwMode="auto">
          <a:xfrm rot="9233090">
            <a:off x="11808890" y="6661150"/>
            <a:ext cx="122237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等腰三角形 18"/>
          <p:cNvSpPr>
            <a:spLocks noChangeArrowheads="1"/>
          </p:cNvSpPr>
          <p:nvPr/>
        </p:nvSpPr>
        <p:spPr bwMode="auto">
          <a:xfrm rot="-6030424">
            <a:off x="11264647" y="6382374"/>
            <a:ext cx="376444" cy="539937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0" name="等腰三角形 19"/>
          <p:cNvSpPr>
            <a:spLocks noChangeArrowheads="1"/>
          </p:cNvSpPr>
          <p:nvPr/>
        </p:nvSpPr>
        <p:spPr bwMode="auto">
          <a:xfrm rot="-228606">
            <a:off x="12023202" y="6643688"/>
            <a:ext cx="122238" cy="104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等腰三角形 20"/>
          <p:cNvSpPr>
            <a:spLocks noChangeArrowheads="1"/>
          </p:cNvSpPr>
          <p:nvPr/>
        </p:nvSpPr>
        <p:spPr bwMode="auto">
          <a:xfrm rot="-3389783">
            <a:off x="11762852" y="6572251"/>
            <a:ext cx="58737" cy="49212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2" name="等腰三角形 21"/>
          <p:cNvSpPr>
            <a:spLocks noChangeArrowheads="1"/>
          </p:cNvSpPr>
          <p:nvPr/>
        </p:nvSpPr>
        <p:spPr bwMode="auto">
          <a:xfrm rot="8748521">
            <a:off x="11951765" y="6657975"/>
            <a:ext cx="58737" cy="49213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197519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Freeform 5"/>
          <p:cNvSpPr>
            <a:spLocks noEditPoints="1" noChangeArrowheads="1"/>
          </p:cNvSpPr>
          <p:nvPr/>
        </p:nvSpPr>
        <p:spPr bwMode="auto">
          <a:xfrm rot="-455902">
            <a:off x="407926" y="3146405"/>
            <a:ext cx="2281238" cy="2592388"/>
          </a:xfrm>
          <a:custGeom>
            <a:avLst/>
            <a:gdLst>
              <a:gd name="T0" fmla="*/ 14 w 71"/>
              <a:gd name="T1" fmla="*/ 4 h 81"/>
              <a:gd name="T2" fmla="*/ 6 w 71"/>
              <a:gd name="T3" fmla="*/ 13 h 81"/>
              <a:gd name="T4" fmla="*/ 14 w 71"/>
              <a:gd name="T5" fmla="*/ 22 h 81"/>
              <a:gd name="T6" fmla="*/ 23 w 71"/>
              <a:gd name="T7" fmla="*/ 13 h 81"/>
              <a:gd name="T8" fmla="*/ 14 w 71"/>
              <a:gd name="T9" fmla="*/ 4 h 81"/>
              <a:gd name="T10" fmla="*/ 40 w 71"/>
              <a:gd name="T11" fmla="*/ 23 h 81"/>
              <a:gd name="T12" fmla="*/ 41 w 71"/>
              <a:gd name="T13" fmla="*/ 30 h 81"/>
              <a:gd name="T14" fmla="*/ 45 w 71"/>
              <a:gd name="T15" fmla="*/ 31 h 81"/>
              <a:gd name="T16" fmla="*/ 48 w 71"/>
              <a:gd name="T17" fmla="*/ 25 h 81"/>
              <a:gd name="T18" fmla="*/ 40 w 71"/>
              <a:gd name="T19" fmla="*/ 23 h 81"/>
              <a:gd name="T20" fmla="*/ 53 w 71"/>
              <a:gd name="T21" fmla="*/ 26 h 81"/>
              <a:gd name="T22" fmla="*/ 48 w 71"/>
              <a:gd name="T23" fmla="*/ 35 h 81"/>
              <a:gd name="T24" fmla="*/ 48 w 71"/>
              <a:gd name="T25" fmla="*/ 37 h 81"/>
              <a:gd name="T26" fmla="*/ 46 w 71"/>
              <a:gd name="T27" fmla="*/ 36 h 81"/>
              <a:gd name="T28" fmla="*/ 42 w 71"/>
              <a:gd name="T29" fmla="*/ 35 h 81"/>
              <a:gd name="T30" fmla="*/ 31 w 71"/>
              <a:gd name="T31" fmla="*/ 43 h 81"/>
              <a:gd name="T32" fmla="*/ 24 w 71"/>
              <a:gd name="T33" fmla="*/ 36 h 81"/>
              <a:gd name="T34" fmla="*/ 24 w 71"/>
              <a:gd name="T35" fmla="*/ 51 h 81"/>
              <a:gd name="T36" fmla="*/ 25 w 71"/>
              <a:gd name="T37" fmla="*/ 81 h 81"/>
              <a:gd name="T38" fmla="*/ 18 w 71"/>
              <a:gd name="T39" fmla="*/ 81 h 81"/>
              <a:gd name="T40" fmla="*/ 16 w 71"/>
              <a:gd name="T41" fmla="*/ 55 h 81"/>
              <a:gd name="T42" fmla="*/ 13 w 71"/>
              <a:gd name="T43" fmla="*/ 55 h 81"/>
              <a:gd name="T44" fmla="*/ 12 w 71"/>
              <a:gd name="T45" fmla="*/ 81 h 81"/>
              <a:gd name="T46" fmla="*/ 4 w 71"/>
              <a:gd name="T47" fmla="*/ 81 h 81"/>
              <a:gd name="T48" fmla="*/ 5 w 71"/>
              <a:gd name="T49" fmla="*/ 51 h 81"/>
              <a:gd name="T50" fmla="*/ 0 w 71"/>
              <a:gd name="T51" fmla="*/ 46 h 81"/>
              <a:gd name="T52" fmla="*/ 4 w 71"/>
              <a:gd name="T53" fmla="*/ 24 h 81"/>
              <a:gd name="T54" fmla="*/ 25 w 71"/>
              <a:gd name="T55" fmla="*/ 24 h 81"/>
              <a:gd name="T56" fmla="*/ 32 w 71"/>
              <a:gd name="T57" fmla="*/ 34 h 81"/>
              <a:gd name="T58" fmla="*/ 37 w 71"/>
              <a:gd name="T59" fmla="*/ 33 h 81"/>
              <a:gd name="T60" fmla="*/ 37 w 71"/>
              <a:gd name="T61" fmla="*/ 33 h 81"/>
              <a:gd name="T62" fmla="*/ 35 w 71"/>
              <a:gd name="T63" fmla="*/ 22 h 81"/>
              <a:gd name="T64" fmla="*/ 28 w 71"/>
              <a:gd name="T65" fmla="*/ 20 h 81"/>
              <a:gd name="T66" fmla="*/ 28 w 71"/>
              <a:gd name="T67" fmla="*/ 10 h 81"/>
              <a:gd name="T68" fmla="*/ 71 w 71"/>
              <a:gd name="T69" fmla="*/ 0 h 81"/>
              <a:gd name="T70" fmla="*/ 71 w 71"/>
              <a:gd name="T71" fmla="*/ 30 h 81"/>
              <a:gd name="T72" fmla="*/ 53 w 71"/>
              <a:gd name="T73" fmla="*/ 26 h 81"/>
              <a:gd name="T74" fmla="*/ 31 w 71"/>
              <a:gd name="T75" fmla="*/ 12 h 81"/>
              <a:gd name="T76" fmla="*/ 31 w 71"/>
              <a:gd name="T77" fmla="*/ 14 h 81"/>
              <a:gd name="T78" fmla="*/ 67 w 71"/>
              <a:gd name="T79" fmla="*/ 12 h 81"/>
              <a:gd name="T80" fmla="*/ 67 w 71"/>
              <a:gd name="T81" fmla="*/ 5 h 81"/>
              <a:gd name="T82" fmla="*/ 31 w 71"/>
              <a:gd name="T83" fmla="*/ 1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1" h="81">
                <a:moveTo>
                  <a:pt x="14" y="4"/>
                </a:moveTo>
                <a:cubicBezTo>
                  <a:pt x="10" y="4"/>
                  <a:pt x="6" y="8"/>
                  <a:pt x="6" y="13"/>
                </a:cubicBezTo>
                <a:cubicBezTo>
                  <a:pt x="6" y="18"/>
                  <a:pt x="10" y="22"/>
                  <a:pt x="14" y="22"/>
                </a:cubicBezTo>
                <a:cubicBezTo>
                  <a:pt x="19" y="22"/>
                  <a:pt x="23" y="18"/>
                  <a:pt x="23" y="13"/>
                </a:cubicBezTo>
                <a:cubicBezTo>
                  <a:pt x="23" y="8"/>
                  <a:pt x="19" y="4"/>
                  <a:pt x="14" y="4"/>
                </a:cubicBezTo>
                <a:close/>
                <a:moveTo>
                  <a:pt x="40" y="23"/>
                </a:moveTo>
                <a:cubicBezTo>
                  <a:pt x="41" y="30"/>
                  <a:pt x="41" y="30"/>
                  <a:pt x="41" y="30"/>
                </a:cubicBezTo>
                <a:cubicBezTo>
                  <a:pt x="45" y="31"/>
                  <a:pt x="45" y="31"/>
                  <a:pt x="45" y="31"/>
                </a:cubicBezTo>
                <a:cubicBezTo>
                  <a:pt x="48" y="25"/>
                  <a:pt x="48" y="25"/>
                  <a:pt x="48" y="25"/>
                </a:cubicBezTo>
                <a:cubicBezTo>
                  <a:pt x="40" y="23"/>
                  <a:pt x="40" y="23"/>
                  <a:pt x="40" y="23"/>
                </a:cubicBezTo>
                <a:close/>
                <a:moveTo>
                  <a:pt x="53" y="26"/>
                </a:moveTo>
                <a:cubicBezTo>
                  <a:pt x="48" y="35"/>
                  <a:pt x="48" y="35"/>
                  <a:pt x="48" y="35"/>
                </a:cubicBezTo>
                <a:cubicBezTo>
                  <a:pt x="48" y="37"/>
                  <a:pt x="48" y="37"/>
                  <a:pt x="48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2" y="35"/>
                  <a:pt x="42" y="35"/>
                  <a:pt x="42" y="35"/>
                </a:cubicBezTo>
                <a:cubicBezTo>
                  <a:pt x="31" y="43"/>
                  <a:pt x="31" y="43"/>
                  <a:pt x="31" y="4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81"/>
                  <a:pt x="25" y="81"/>
                  <a:pt x="25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16" y="55"/>
                  <a:pt x="16" y="55"/>
                  <a:pt x="1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2" y="81"/>
                  <a:pt x="12" y="81"/>
                  <a:pt x="12" y="81"/>
                </a:cubicBezTo>
                <a:cubicBezTo>
                  <a:pt x="4" y="81"/>
                  <a:pt x="4" y="81"/>
                  <a:pt x="4" y="8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49"/>
                  <a:pt x="2" y="48"/>
                  <a:pt x="0" y="46"/>
                </a:cubicBezTo>
                <a:cubicBezTo>
                  <a:pt x="4" y="24"/>
                  <a:pt x="4" y="24"/>
                  <a:pt x="4" y="24"/>
                </a:cubicBezTo>
                <a:cubicBezTo>
                  <a:pt x="27" y="24"/>
                  <a:pt x="2" y="24"/>
                  <a:pt x="25" y="24"/>
                </a:cubicBezTo>
                <a:cubicBezTo>
                  <a:pt x="32" y="34"/>
                  <a:pt x="32" y="34"/>
                  <a:pt x="32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22"/>
                  <a:pt x="35" y="22"/>
                  <a:pt x="35" y="22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30"/>
                  <a:pt x="71" y="30"/>
                  <a:pt x="71" y="30"/>
                </a:cubicBezTo>
                <a:cubicBezTo>
                  <a:pt x="53" y="26"/>
                  <a:pt x="53" y="26"/>
                  <a:pt x="53" y="26"/>
                </a:cubicBezTo>
                <a:close/>
                <a:moveTo>
                  <a:pt x="31" y="12"/>
                </a:moveTo>
                <a:cubicBezTo>
                  <a:pt x="31" y="14"/>
                  <a:pt x="31" y="14"/>
                  <a:pt x="31" y="14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5"/>
                  <a:pt x="67" y="5"/>
                  <a:pt x="67" y="5"/>
                </a:cubicBezTo>
                <a:lnTo>
                  <a:pt x="31" y="12"/>
                </a:lnTo>
                <a:close/>
              </a:path>
            </a:pathLst>
          </a:cu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763828" y="1885510"/>
            <a:ext cx="1238199" cy="1085851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197519">
                    <a:alpha val="85000"/>
                  </a:srgbClr>
                </a:gs>
                <a:gs pos="100000">
                  <a:srgbClr val="19751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078153" y="2985647"/>
            <a:ext cx="1414463" cy="445296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197519">
                    <a:alpha val="85000"/>
                  </a:srgbClr>
                </a:gs>
                <a:gs pos="100000">
                  <a:srgbClr val="19751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078153" y="4015820"/>
            <a:ext cx="1457240" cy="217306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197519">
                    <a:alpha val="85000"/>
                  </a:srgbClr>
                </a:gs>
                <a:gs pos="100000">
                  <a:srgbClr val="19751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4709029" y="2466535"/>
            <a:ext cx="742950" cy="742950"/>
            <a:chOff x="5519224" y="2881313"/>
            <a:chExt cx="742950" cy="742950"/>
          </a:xfrm>
        </p:grpSpPr>
        <p:sp>
          <p:nvSpPr>
            <p:cNvPr id="14347" name="椭圆 27"/>
            <p:cNvSpPr>
              <a:spLocks noChangeArrowheads="1"/>
            </p:cNvSpPr>
            <p:nvPr/>
          </p:nvSpPr>
          <p:spPr bwMode="auto">
            <a:xfrm>
              <a:off x="5519224" y="2881313"/>
              <a:ext cx="742950" cy="742950"/>
            </a:xfrm>
            <a:prstGeom prst="ellipse">
              <a:avLst/>
            </a:prstGeom>
            <a:solidFill>
              <a:srgbClr val="197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Freeform 13"/>
            <p:cNvSpPr>
              <a:spLocks noEditPoints="1" noChangeArrowheads="1"/>
            </p:cNvSpPr>
            <p:nvPr/>
          </p:nvSpPr>
          <p:spPr bwMode="auto">
            <a:xfrm>
              <a:off x="5666827" y="3037738"/>
              <a:ext cx="482670" cy="388892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4237541" y="1194947"/>
            <a:ext cx="742950" cy="742950"/>
            <a:chOff x="5047737" y="1609725"/>
            <a:chExt cx="742950" cy="742950"/>
          </a:xfrm>
        </p:grpSpPr>
        <p:sp>
          <p:nvSpPr>
            <p:cNvPr id="14353" name="椭圆 14"/>
            <p:cNvSpPr>
              <a:spLocks noChangeArrowheads="1"/>
            </p:cNvSpPr>
            <p:nvPr/>
          </p:nvSpPr>
          <p:spPr bwMode="auto">
            <a:xfrm>
              <a:off x="5047737" y="1609725"/>
              <a:ext cx="742950" cy="742950"/>
            </a:xfrm>
            <a:prstGeom prst="ellipse">
              <a:avLst/>
            </a:prstGeom>
            <a:solidFill>
              <a:srgbClr val="197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Freeform 5">
              <a:hlinkClick r:id="rId1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5196927" y="1812154"/>
              <a:ext cx="482670" cy="388892"/>
            </a:xfrm>
            <a:custGeom>
              <a:avLst/>
              <a:gdLst>
                <a:gd name="T0" fmla="*/ 17 w 71"/>
                <a:gd name="T1" fmla="*/ 2 h 57"/>
                <a:gd name="T2" fmla="*/ 49 w 71"/>
                <a:gd name="T3" fmla="*/ 2 h 57"/>
                <a:gd name="T4" fmla="*/ 66 w 71"/>
                <a:gd name="T5" fmla="*/ 5 h 57"/>
                <a:gd name="T6" fmla="*/ 61 w 71"/>
                <a:gd name="T7" fmla="*/ 21 h 57"/>
                <a:gd name="T8" fmla="*/ 48 w 71"/>
                <a:gd name="T9" fmla="*/ 6 h 57"/>
                <a:gd name="T10" fmla="*/ 35 w 71"/>
                <a:gd name="T11" fmla="*/ 44 h 57"/>
                <a:gd name="T12" fmla="*/ 40 w 71"/>
                <a:gd name="T13" fmla="*/ 47 h 57"/>
                <a:gd name="T14" fmla="*/ 41 w 71"/>
                <a:gd name="T15" fmla="*/ 48 h 57"/>
                <a:gd name="T16" fmla="*/ 33 w 71"/>
                <a:gd name="T17" fmla="*/ 49 h 57"/>
                <a:gd name="T18" fmla="*/ 18 w 71"/>
                <a:gd name="T19" fmla="*/ 49 h 57"/>
                <a:gd name="T20" fmla="*/ 0 w 71"/>
                <a:gd name="T21" fmla="*/ 47 h 57"/>
                <a:gd name="T22" fmla="*/ 2 w 71"/>
                <a:gd name="T23" fmla="*/ 2 h 57"/>
                <a:gd name="T24" fmla="*/ 49 w 71"/>
                <a:gd name="T25" fmla="*/ 30 h 57"/>
                <a:gd name="T26" fmla="*/ 47 w 71"/>
                <a:gd name="T27" fmla="*/ 42 h 57"/>
                <a:gd name="T28" fmla="*/ 59 w 71"/>
                <a:gd name="T29" fmla="*/ 43 h 57"/>
                <a:gd name="T30" fmla="*/ 60 w 71"/>
                <a:gd name="T31" fmla="*/ 31 h 57"/>
                <a:gd name="T32" fmla="*/ 46 w 71"/>
                <a:gd name="T33" fmla="*/ 27 h 57"/>
                <a:gd name="T34" fmla="*/ 44 w 71"/>
                <a:gd name="T35" fmla="*/ 44 h 57"/>
                <a:gd name="T36" fmla="*/ 60 w 71"/>
                <a:gd name="T37" fmla="*/ 48 h 57"/>
                <a:gd name="T38" fmla="*/ 65 w 71"/>
                <a:gd name="T39" fmla="*/ 55 h 57"/>
                <a:gd name="T40" fmla="*/ 69 w 71"/>
                <a:gd name="T41" fmla="*/ 56 h 57"/>
                <a:gd name="T42" fmla="*/ 65 w 71"/>
                <a:gd name="T43" fmla="*/ 46 h 57"/>
                <a:gd name="T44" fmla="*/ 66 w 71"/>
                <a:gd name="T45" fmla="*/ 38 h 57"/>
                <a:gd name="T46" fmla="*/ 55 w 71"/>
                <a:gd name="T47" fmla="*/ 24 h 57"/>
                <a:gd name="T48" fmla="*/ 48 w 71"/>
                <a:gd name="T49" fmla="*/ 37 h 57"/>
                <a:gd name="T50" fmla="*/ 48 w 71"/>
                <a:gd name="T51" fmla="*/ 37 h 57"/>
                <a:gd name="T52" fmla="*/ 38 w 71"/>
                <a:gd name="T53" fmla="*/ 15 h 57"/>
                <a:gd name="T54" fmla="*/ 58 w 71"/>
                <a:gd name="T55" fmla="*/ 19 h 57"/>
                <a:gd name="T56" fmla="*/ 58 w 71"/>
                <a:gd name="T57" fmla="*/ 12 h 57"/>
                <a:gd name="T58" fmla="*/ 38 w 71"/>
                <a:gd name="T59" fmla="*/ 12 h 57"/>
                <a:gd name="T60" fmla="*/ 58 w 71"/>
                <a:gd name="T61" fmla="*/ 12 h 57"/>
                <a:gd name="T62" fmla="*/ 8 w 71"/>
                <a:gd name="T63" fmla="*/ 41 h 57"/>
                <a:gd name="T64" fmla="*/ 28 w 71"/>
                <a:gd name="T65" fmla="*/ 38 h 57"/>
                <a:gd name="T66" fmla="*/ 8 w 71"/>
                <a:gd name="T67" fmla="*/ 34 h 57"/>
                <a:gd name="T68" fmla="*/ 28 w 71"/>
                <a:gd name="T69" fmla="*/ 33 h 57"/>
                <a:gd name="T70" fmla="*/ 8 w 71"/>
                <a:gd name="T71" fmla="*/ 34 h 57"/>
                <a:gd name="T72" fmla="*/ 8 w 71"/>
                <a:gd name="T73" fmla="*/ 30 h 57"/>
                <a:gd name="T74" fmla="*/ 28 w 71"/>
                <a:gd name="T75" fmla="*/ 26 h 57"/>
                <a:gd name="T76" fmla="*/ 18 w 71"/>
                <a:gd name="T77" fmla="*/ 21 h 57"/>
                <a:gd name="T78" fmla="*/ 28 w 71"/>
                <a:gd name="T79" fmla="*/ 22 h 57"/>
                <a:gd name="T80" fmla="*/ 18 w 71"/>
                <a:gd name="T81" fmla="*/ 21 h 57"/>
                <a:gd name="T82" fmla="*/ 18 w 71"/>
                <a:gd name="T83" fmla="*/ 17 h 57"/>
                <a:gd name="T84" fmla="*/ 28 w 71"/>
                <a:gd name="T85" fmla="*/ 15 h 57"/>
                <a:gd name="T86" fmla="*/ 18 w 71"/>
                <a:gd name="T87" fmla="*/ 11 h 57"/>
                <a:gd name="T88" fmla="*/ 28 w 71"/>
                <a:gd name="T89" fmla="*/ 12 h 57"/>
                <a:gd name="T90" fmla="*/ 18 w 71"/>
                <a:gd name="T91" fmla="*/ 11 h 57"/>
                <a:gd name="T92" fmla="*/ 8 w 71"/>
                <a:gd name="T93" fmla="*/ 25 h 57"/>
                <a:gd name="T94" fmla="*/ 16 w 71"/>
                <a:gd name="T95" fmla="*/ 11 h 57"/>
                <a:gd name="T96" fmla="*/ 17 w 71"/>
                <a:gd name="T97" fmla="*/ 6 h 57"/>
                <a:gd name="T98" fmla="*/ 4 w 71"/>
                <a:gd name="T99" fmla="*/ 45 h 57"/>
                <a:gd name="T100" fmla="*/ 30 w 71"/>
                <a:gd name="T101" fmla="*/ 44 h 57"/>
                <a:gd name="T102" fmla="*/ 17 w 71"/>
                <a:gd name="T103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57">
                  <a:moveTo>
                    <a:pt x="2" y="2"/>
                  </a:moveTo>
                  <a:cubicBezTo>
                    <a:pt x="7" y="3"/>
                    <a:pt x="12" y="2"/>
                    <a:pt x="17" y="2"/>
                  </a:cubicBezTo>
                  <a:cubicBezTo>
                    <a:pt x="23" y="1"/>
                    <a:pt x="29" y="0"/>
                    <a:pt x="33" y="2"/>
                  </a:cubicBezTo>
                  <a:cubicBezTo>
                    <a:pt x="37" y="0"/>
                    <a:pt x="43" y="1"/>
                    <a:pt x="49" y="2"/>
                  </a:cubicBezTo>
                  <a:cubicBezTo>
                    <a:pt x="54" y="2"/>
                    <a:pt x="59" y="3"/>
                    <a:pt x="63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4" y="23"/>
                    <a:pt x="63" y="22"/>
                    <a:pt x="61" y="21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7" y="7"/>
                    <a:pt x="52" y="7"/>
                    <a:pt x="48" y="6"/>
                  </a:cubicBezTo>
                  <a:cubicBezTo>
                    <a:pt x="43" y="6"/>
                    <a:pt x="38" y="5"/>
                    <a:pt x="35" y="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9" y="45"/>
                    <a:pt x="40" y="46"/>
                    <a:pt x="40" y="47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38" y="48"/>
                    <a:pt x="35" y="48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29" y="48"/>
                    <a:pt x="24" y="48"/>
                    <a:pt x="18" y="49"/>
                  </a:cubicBezTo>
                  <a:cubicBezTo>
                    <a:pt x="13" y="50"/>
                    <a:pt x="7" y="50"/>
                    <a:pt x="2" y="5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55" y="28"/>
                  </a:moveTo>
                  <a:cubicBezTo>
                    <a:pt x="53" y="28"/>
                    <a:pt x="50" y="28"/>
                    <a:pt x="49" y="30"/>
                  </a:cubicBezTo>
                  <a:cubicBezTo>
                    <a:pt x="47" y="31"/>
                    <a:pt x="46" y="33"/>
                    <a:pt x="45" y="36"/>
                  </a:cubicBezTo>
                  <a:cubicBezTo>
                    <a:pt x="45" y="38"/>
                    <a:pt x="46" y="40"/>
                    <a:pt x="47" y="42"/>
                  </a:cubicBezTo>
                  <a:cubicBezTo>
                    <a:pt x="49" y="44"/>
                    <a:pt x="51" y="45"/>
                    <a:pt x="53" y="45"/>
                  </a:cubicBezTo>
                  <a:cubicBezTo>
                    <a:pt x="55" y="45"/>
                    <a:pt x="57" y="45"/>
                    <a:pt x="59" y="43"/>
                  </a:cubicBezTo>
                  <a:cubicBezTo>
                    <a:pt x="61" y="42"/>
                    <a:pt x="62" y="40"/>
                    <a:pt x="62" y="38"/>
                  </a:cubicBezTo>
                  <a:cubicBezTo>
                    <a:pt x="62" y="35"/>
                    <a:pt x="62" y="33"/>
                    <a:pt x="60" y="31"/>
                  </a:cubicBezTo>
                  <a:cubicBezTo>
                    <a:pt x="59" y="30"/>
                    <a:pt x="57" y="28"/>
                    <a:pt x="55" y="28"/>
                  </a:cubicBezTo>
                  <a:close/>
                  <a:moveTo>
                    <a:pt x="46" y="27"/>
                  </a:moveTo>
                  <a:cubicBezTo>
                    <a:pt x="43" y="29"/>
                    <a:pt x="41" y="32"/>
                    <a:pt x="41" y="35"/>
                  </a:cubicBezTo>
                  <a:cubicBezTo>
                    <a:pt x="41" y="38"/>
                    <a:pt x="42" y="42"/>
                    <a:pt x="44" y="44"/>
                  </a:cubicBezTo>
                  <a:cubicBezTo>
                    <a:pt x="46" y="47"/>
                    <a:pt x="49" y="49"/>
                    <a:pt x="52" y="49"/>
                  </a:cubicBezTo>
                  <a:cubicBezTo>
                    <a:pt x="55" y="50"/>
                    <a:pt x="57" y="49"/>
                    <a:pt x="60" y="48"/>
                  </a:cubicBezTo>
                  <a:cubicBezTo>
                    <a:pt x="60" y="49"/>
                    <a:pt x="60" y="49"/>
                    <a:pt x="61" y="50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6" y="57"/>
                    <a:pt x="68" y="57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0" y="55"/>
                    <a:pt x="71" y="53"/>
                    <a:pt x="70" y="52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64" y="45"/>
                    <a:pt x="63" y="45"/>
                  </a:cubicBezTo>
                  <a:cubicBezTo>
                    <a:pt x="65" y="43"/>
                    <a:pt x="66" y="41"/>
                    <a:pt x="66" y="38"/>
                  </a:cubicBezTo>
                  <a:cubicBezTo>
                    <a:pt x="67" y="35"/>
                    <a:pt x="66" y="32"/>
                    <a:pt x="64" y="29"/>
                  </a:cubicBezTo>
                  <a:cubicBezTo>
                    <a:pt x="62" y="26"/>
                    <a:pt x="59" y="24"/>
                    <a:pt x="55" y="24"/>
                  </a:cubicBezTo>
                  <a:cubicBezTo>
                    <a:pt x="52" y="24"/>
                    <a:pt x="49" y="24"/>
                    <a:pt x="46" y="27"/>
                  </a:cubicBezTo>
                  <a:close/>
                  <a:moveTo>
                    <a:pt x="48" y="37"/>
                  </a:moveTo>
                  <a:cubicBezTo>
                    <a:pt x="49" y="34"/>
                    <a:pt x="53" y="32"/>
                    <a:pt x="57" y="31"/>
                  </a:cubicBezTo>
                  <a:cubicBezTo>
                    <a:pt x="53" y="28"/>
                    <a:pt x="47" y="32"/>
                    <a:pt x="48" y="37"/>
                  </a:cubicBezTo>
                  <a:close/>
                  <a:moveTo>
                    <a:pt x="58" y="17"/>
                  </a:moveTo>
                  <a:cubicBezTo>
                    <a:pt x="54" y="17"/>
                    <a:pt x="42" y="15"/>
                    <a:pt x="38" y="15"/>
                  </a:cubicBezTo>
                  <a:cubicBezTo>
                    <a:pt x="38" y="16"/>
                    <a:pt x="38" y="17"/>
                    <a:pt x="38" y="17"/>
                  </a:cubicBezTo>
                  <a:cubicBezTo>
                    <a:pt x="42" y="17"/>
                    <a:pt x="55" y="19"/>
                    <a:pt x="58" y="19"/>
                  </a:cubicBezTo>
                  <a:cubicBezTo>
                    <a:pt x="58" y="19"/>
                    <a:pt x="58" y="18"/>
                    <a:pt x="58" y="17"/>
                  </a:cubicBezTo>
                  <a:close/>
                  <a:moveTo>
                    <a:pt x="58" y="12"/>
                  </a:moveTo>
                  <a:cubicBezTo>
                    <a:pt x="54" y="12"/>
                    <a:pt x="42" y="10"/>
                    <a:pt x="38" y="10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42" y="12"/>
                    <a:pt x="55" y="14"/>
                    <a:pt x="58" y="14"/>
                  </a:cubicBezTo>
                  <a:cubicBezTo>
                    <a:pt x="58" y="13"/>
                    <a:pt x="58" y="12"/>
                    <a:pt x="58" y="12"/>
                  </a:cubicBezTo>
                  <a:close/>
                  <a:moveTo>
                    <a:pt x="8" y="40"/>
                  </a:moveTo>
                  <a:cubicBezTo>
                    <a:pt x="8" y="40"/>
                    <a:pt x="8" y="41"/>
                    <a:pt x="8" y="41"/>
                  </a:cubicBezTo>
                  <a:cubicBezTo>
                    <a:pt x="12" y="42"/>
                    <a:pt x="24" y="39"/>
                    <a:pt x="28" y="39"/>
                  </a:cubicBezTo>
                  <a:cubicBezTo>
                    <a:pt x="28" y="39"/>
                    <a:pt x="28" y="38"/>
                    <a:pt x="28" y="38"/>
                  </a:cubicBezTo>
                  <a:cubicBezTo>
                    <a:pt x="25" y="37"/>
                    <a:pt x="13" y="40"/>
                    <a:pt x="8" y="40"/>
                  </a:cubicBezTo>
                  <a:close/>
                  <a:moveTo>
                    <a:pt x="8" y="34"/>
                  </a:moveTo>
                  <a:cubicBezTo>
                    <a:pt x="8" y="34"/>
                    <a:pt x="8" y="35"/>
                    <a:pt x="8" y="35"/>
                  </a:cubicBezTo>
                  <a:cubicBezTo>
                    <a:pt x="12" y="36"/>
                    <a:pt x="24" y="33"/>
                    <a:pt x="28" y="33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25" y="31"/>
                    <a:pt x="13" y="34"/>
                    <a:pt x="8" y="34"/>
                  </a:cubicBezTo>
                  <a:close/>
                  <a:moveTo>
                    <a:pt x="8" y="28"/>
                  </a:moveTo>
                  <a:cubicBezTo>
                    <a:pt x="8" y="29"/>
                    <a:pt x="8" y="29"/>
                    <a:pt x="8" y="30"/>
                  </a:cubicBezTo>
                  <a:cubicBezTo>
                    <a:pt x="12" y="30"/>
                    <a:pt x="24" y="28"/>
                    <a:pt x="28" y="28"/>
                  </a:cubicBezTo>
                  <a:cubicBezTo>
                    <a:pt x="28" y="27"/>
                    <a:pt x="28" y="27"/>
                    <a:pt x="28" y="26"/>
                  </a:cubicBezTo>
                  <a:cubicBezTo>
                    <a:pt x="25" y="26"/>
                    <a:pt x="13" y="28"/>
                    <a:pt x="8" y="28"/>
                  </a:cubicBezTo>
                  <a:close/>
                  <a:moveTo>
                    <a:pt x="18" y="21"/>
                  </a:moveTo>
                  <a:cubicBezTo>
                    <a:pt x="18" y="21"/>
                    <a:pt x="18" y="22"/>
                    <a:pt x="18" y="22"/>
                  </a:cubicBezTo>
                  <a:cubicBezTo>
                    <a:pt x="20" y="22"/>
                    <a:pt x="24" y="21"/>
                    <a:pt x="28" y="22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5" y="20"/>
                    <a:pt x="21" y="20"/>
                    <a:pt x="18" y="21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7"/>
                    <a:pt x="18" y="17"/>
                  </a:cubicBezTo>
                  <a:cubicBezTo>
                    <a:pt x="20" y="17"/>
                    <a:pt x="24" y="16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5" y="14"/>
                    <a:pt x="21" y="15"/>
                    <a:pt x="18" y="16"/>
                  </a:cubicBezTo>
                  <a:close/>
                  <a:moveTo>
                    <a:pt x="18" y="11"/>
                  </a:moveTo>
                  <a:cubicBezTo>
                    <a:pt x="18" y="12"/>
                    <a:pt x="18" y="13"/>
                    <a:pt x="18" y="13"/>
                  </a:cubicBezTo>
                  <a:cubicBezTo>
                    <a:pt x="20" y="13"/>
                    <a:pt x="24" y="12"/>
                    <a:pt x="28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5" y="10"/>
                    <a:pt x="21" y="11"/>
                    <a:pt x="18" y="11"/>
                  </a:cubicBezTo>
                  <a:close/>
                  <a:moveTo>
                    <a:pt x="8" y="11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lose/>
                  <a:moveTo>
                    <a:pt x="17" y="6"/>
                  </a:moveTo>
                  <a:cubicBezTo>
                    <a:pt x="13" y="7"/>
                    <a:pt x="9" y="7"/>
                    <a:pt x="4" y="7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9" y="45"/>
                    <a:pt x="13" y="45"/>
                    <a:pt x="17" y="44"/>
                  </a:cubicBezTo>
                  <a:cubicBezTo>
                    <a:pt x="22" y="44"/>
                    <a:pt x="27" y="43"/>
                    <a:pt x="30" y="4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5"/>
                    <a:pt x="23" y="6"/>
                    <a:pt x="17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5339266" y="1218760"/>
            <a:ext cx="596347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明确课程运行周期（</a:t>
            </a:r>
            <a:r>
              <a:rPr lang="zh-CN" altLang="en-US" sz="2000" dirty="0">
                <a:solidFill>
                  <a:srgbClr val="FF0000"/>
                </a:solidFill>
              </a:rPr>
              <a:t>课程学习</a:t>
            </a:r>
            <a:r>
              <a:rPr lang="zh-CN" altLang="en-US" sz="2000" dirty="0"/>
              <a:t>时间、</a:t>
            </a:r>
            <a:r>
              <a:rPr lang="zh-CN" altLang="en-US" sz="2000" dirty="0">
                <a:solidFill>
                  <a:srgbClr val="FF0000"/>
                </a:solidFill>
              </a:rPr>
              <a:t>见面课</a:t>
            </a:r>
            <a:r>
              <a:rPr lang="zh-CN" altLang="en-US" sz="2000" dirty="0"/>
              <a:t>时间、</a:t>
            </a:r>
            <a:r>
              <a:rPr lang="zh-CN" altLang="en-US" sz="2000" dirty="0">
                <a:solidFill>
                  <a:srgbClr val="FF0000"/>
                </a:solidFill>
              </a:rPr>
              <a:t>考试</a:t>
            </a:r>
            <a:r>
              <a:rPr lang="zh-CN" altLang="en-US" sz="2000" dirty="0"/>
              <a:t>时间和</a:t>
            </a:r>
            <a:r>
              <a:rPr lang="zh-CN" altLang="en-US" sz="2000" dirty="0">
                <a:solidFill>
                  <a:srgbClr val="FF0000"/>
                </a:solidFill>
              </a:rPr>
              <a:t>补考</a:t>
            </a:r>
            <a:r>
              <a:rPr lang="zh-CN" altLang="en-US" sz="2000" dirty="0"/>
              <a:t>时间）</a:t>
            </a:r>
            <a:r>
              <a:rPr lang="zh-CN" altLang="en-US" sz="2000" dirty="0">
                <a:solidFill>
                  <a:srgbClr val="007A37"/>
                </a:solidFill>
              </a:rPr>
              <a:t>；</a:t>
            </a:r>
            <a:endParaRPr lang="zh-CN" altLang="en-US" sz="2000" dirty="0"/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705978" y="2469710"/>
            <a:ext cx="5859127" cy="861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/>
              <a:t>介绍所选课程概况，明确课程教学计划、学习方式和要求、</a:t>
            </a:r>
            <a:r>
              <a:rPr lang="zh-CN" altLang="en-US" sz="2000" dirty="0">
                <a:solidFill>
                  <a:srgbClr val="FF0000"/>
                </a:solidFill>
              </a:rPr>
              <a:t>考核方式</a:t>
            </a:r>
            <a:r>
              <a:rPr lang="zh-CN" altLang="en-US" sz="2000" dirty="0"/>
              <a:t>、及</a:t>
            </a:r>
            <a:r>
              <a:rPr lang="zh-CN" altLang="en-US" sz="2000" dirty="0">
                <a:solidFill>
                  <a:srgbClr val="FF0000"/>
                </a:solidFill>
              </a:rPr>
              <a:t>成绩评定规则</a:t>
            </a:r>
            <a:r>
              <a:rPr lang="zh-CN" altLang="en-US" sz="2000" dirty="0"/>
              <a:t>等；</a:t>
            </a:r>
            <a:endParaRPr lang="zh-CN" altLang="en-US" sz="2000" dirty="0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5705978" y="3949260"/>
            <a:ext cx="585912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选举班干部；收集补全学生信息，建好</a:t>
            </a:r>
            <a:r>
              <a:rPr lang="zh-CN" altLang="en-US" sz="2000" dirty="0">
                <a:solidFill>
                  <a:srgbClr val="FF0000"/>
                </a:solidFill>
              </a:rPr>
              <a:t>群组</a:t>
            </a:r>
            <a:r>
              <a:rPr lang="zh-CN" altLang="en-US" sz="2000" dirty="0"/>
              <a:t>（此项很重要），以便开课过程中各项事务的联系沟通；</a:t>
            </a:r>
            <a:endParaRPr lang="zh-CN" altLang="en-US" sz="2000" dirty="0"/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011238" y="287201"/>
            <a:ext cx="6558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197519"/>
                </a:solidFill>
              </a:rPr>
              <a:t>开课前</a:t>
            </a:r>
            <a:r>
              <a:rPr lang="en-US" altLang="zh-CN" sz="2800" b="1" dirty="0">
                <a:solidFill>
                  <a:srgbClr val="197519"/>
                </a:solidFill>
              </a:rPr>
              <a:t>——</a:t>
            </a:r>
            <a:r>
              <a:rPr lang="zh-CN" altLang="en-US" sz="2800" b="1" dirty="0">
                <a:solidFill>
                  <a:srgbClr val="197519"/>
                </a:solidFill>
              </a:rPr>
              <a:t>开展导学课（目的和内容）</a:t>
            </a:r>
            <a:endParaRPr lang="zh-CN" altLang="en-US" sz="2800" b="1" dirty="0">
              <a:solidFill>
                <a:srgbClr val="197519"/>
              </a:solidFill>
            </a:endParaRPr>
          </a:p>
        </p:txBody>
      </p:sp>
      <p:sp>
        <p:nvSpPr>
          <p:cNvPr id="42" name="等腰三角形 41"/>
          <p:cNvSpPr>
            <a:spLocks noChangeArrowheads="1"/>
          </p:cNvSpPr>
          <p:nvPr/>
        </p:nvSpPr>
        <p:spPr bwMode="auto">
          <a:xfrm>
            <a:off x="196850" y="181250"/>
            <a:ext cx="563563" cy="485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等腰三角形 42"/>
          <p:cNvSpPr>
            <a:spLocks noChangeArrowheads="1"/>
          </p:cNvSpPr>
          <p:nvPr/>
        </p:nvSpPr>
        <p:spPr bwMode="auto">
          <a:xfrm>
            <a:off x="760413" y="517800"/>
            <a:ext cx="265112" cy="228600"/>
          </a:xfrm>
          <a:prstGeom prst="triangle">
            <a:avLst>
              <a:gd name="adj" fmla="val 50000"/>
            </a:avLst>
          </a:prstGeom>
          <a:solidFill>
            <a:srgbClr val="197519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等腰三角形 43"/>
          <p:cNvSpPr>
            <a:spLocks noChangeArrowheads="1"/>
          </p:cNvSpPr>
          <p:nvPr/>
        </p:nvSpPr>
        <p:spPr bwMode="auto">
          <a:xfrm flipH="1">
            <a:off x="630238" y="290787"/>
            <a:ext cx="85725" cy="74613"/>
          </a:xfrm>
          <a:prstGeom prst="triangle">
            <a:avLst>
              <a:gd name="adj" fmla="val 50000"/>
            </a:avLst>
          </a:prstGeom>
          <a:solidFill>
            <a:srgbClr val="197519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等腰三角形 44"/>
          <p:cNvSpPr>
            <a:spLocks noChangeArrowheads="1"/>
          </p:cNvSpPr>
          <p:nvPr/>
        </p:nvSpPr>
        <p:spPr bwMode="auto">
          <a:xfrm>
            <a:off x="833438" y="31142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197519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2763828" y="4512720"/>
            <a:ext cx="1332372" cy="794572"/>
          </a:xfrm>
          <a:prstGeom prst="line">
            <a:avLst/>
          </a:prstGeom>
          <a:ln w="539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197519">
                    <a:alpha val="85000"/>
                  </a:srgbClr>
                </a:gs>
                <a:gs pos="100000">
                  <a:srgbClr val="19751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 bwMode="auto">
          <a:xfrm>
            <a:off x="4413508" y="5178909"/>
            <a:ext cx="742950" cy="742950"/>
            <a:chOff x="5504937" y="4310063"/>
            <a:chExt cx="742950" cy="742950"/>
          </a:xfrm>
        </p:grpSpPr>
        <p:sp>
          <p:nvSpPr>
            <p:cNvPr id="35" name="椭圆 28"/>
            <p:cNvSpPr>
              <a:spLocks noChangeArrowheads="1"/>
            </p:cNvSpPr>
            <p:nvPr/>
          </p:nvSpPr>
          <p:spPr bwMode="auto">
            <a:xfrm>
              <a:off x="5504937" y="4310063"/>
              <a:ext cx="742950" cy="742950"/>
            </a:xfrm>
            <a:prstGeom prst="ellipse">
              <a:avLst/>
            </a:prstGeom>
            <a:solidFill>
              <a:srgbClr val="197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1">
              <a:hlinkClick r:id="rId1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5626822" y="4538606"/>
              <a:ext cx="482670" cy="388892"/>
            </a:xfrm>
            <a:custGeom>
              <a:avLst/>
              <a:gdLst>
                <a:gd name="T0" fmla="*/ 212 w 228"/>
                <a:gd name="T1" fmla="*/ 150 h 202"/>
                <a:gd name="T2" fmla="*/ 142 w 228"/>
                <a:gd name="T3" fmla="*/ 150 h 202"/>
                <a:gd name="T4" fmla="*/ 0 w 228"/>
                <a:gd name="T5" fmla="*/ 0 h 202"/>
                <a:gd name="T6" fmla="*/ 173 w 228"/>
                <a:gd name="T7" fmla="*/ 95 h 202"/>
                <a:gd name="T8" fmla="*/ 166 w 228"/>
                <a:gd name="T9" fmla="*/ 103 h 202"/>
                <a:gd name="T10" fmla="*/ 156 w 228"/>
                <a:gd name="T11" fmla="*/ 107 h 202"/>
                <a:gd name="T12" fmla="*/ 154 w 228"/>
                <a:gd name="T13" fmla="*/ 117 h 202"/>
                <a:gd name="T14" fmla="*/ 148 w 228"/>
                <a:gd name="T15" fmla="*/ 126 h 202"/>
                <a:gd name="T16" fmla="*/ 153 w 228"/>
                <a:gd name="T17" fmla="*/ 135 h 202"/>
                <a:gd name="T18" fmla="*/ 153 w 228"/>
                <a:gd name="T19" fmla="*/ 146 h 202"/>
                <a:gd name="T20" fmla="*/ 163 w 228"/>
                <a:gd name="T21" fmla="*/ 150 h 202"/>
                <a:gd name="T22" fmla="*/ 169 w 228"/>
                <a:gd name="T23" fmla="*/ 159 h 202"/>
                <a:gd name="T24" fmla="*/ 180 w 228"/>
                <a:gd name="T25" fmla="*/ 157 h 202"/>
                <a:gd name="T26" fmla="*/ 190 w 228"/>
                <a:gd name="T27" fmla="*/ 160 h 202"/>
                <a:gd name="T28" fmla="*/ 197 w 228"/>
                <a:gd name="T29" fmla="*/ 153 h 202"/>
                <a:gd name="T30" fmla="*/ 207 w 228"/>
                <a:gd name="T31" fmla="*/ 149 h 202"/>
                <a:gd name="T32" fmla="*/ 209 w 228"/>
                <a:gd name="T33" fmla="*/ 139 h 202"/>
                <a:gd name="T34" fmla="*/ 215 w 228"/>
                <a:gd name="T35" fmla="*/ 130 h 202"/>
                <a:gd name="T36" fmla="*/ 210 w 228"/>
                <a:gd name="T37" fmla="*/ 121 h 202"/>
                <a:gd name="T38" fmla="*/ 210 w 228"/>
                <a:gd name="T39" fmla="*/ 110 h 202"/>
                <a:gd name="T40" fmla="*/ 200 w 228"/>
                <a:gd name="T41" fmla="*/ 105 h 202"/>
                <a:gd name="T42" fmla="*/ 194 w 228"/>
                <a:gd name="T43" fmla="*/ 97 h 202"/>
                <a:gd name="T44" fmla="*/ 183 w 228"/>
                <a:gd name="T45" fmla="*/ 99 h 202"/>
                <a:gd name="T46" fmla="*/ 143 w 228"/>
                <a:gd name="T47" fmla="*/ 192 h 202"/>
                <a:gd name="T48" fmla="*/ 171 w 228"/>
                <a:gd name="T49" fmla="*/ 187 h 202"/>
                <a:gd name="T50" fmla="*/ 175 w 228"/>
                <a:gd name="T51" fmla="*/ 161 h 202"/>
                <a:gd name="T52" fmla="*/ 163 w 228"/>
                <a:gd name="T53" fmla="*/ 162 h 202"/>
                <a:gd name="T54" fmla="*/ 157 w 228"/>
                <a:gd name="T55" fmla="*/ 152 h 202"/>
                <a:gd name="T56" fmla="*/ 146 w 228"/>
                <a:gd name="T57" fmla="*/ 183 h 202"/>
                <a:gd name="T58" fmla="*/ 204 w 228"/>
                <a:gd name="T59" fmla="*/ 152 h 202"/>
                <a:gd name="T60" fmla="*/ 199 w 228"/>
                <a:gd name="T61" fmla="*/ 162 h 202"/>
                <a:gd name="T62" fmla="*/ 188 w 228"/>
                <a:gd name="T63" fmla="*/ 163 h 202"/>
                <a:gd name="T64" fmla="*/ 209 w 228"/>
                <a:gd name="T65" fmla="*/ 188 h 202"/>
                <a:gd name="T66" fmla="*/ 157 w 228"/>
                <a:gd name="T67" fmla="*/ 128 h 202"/>
                <a:gd name="T68" fmla="*/ 199 w 228"/>
                <a:gd name="T69" fmla="*/ 110 h 202"/>
                <a:gd name="T70" fmla="*/ 158 w 228"/>
                <a:gd name="T71" fmla="*/ 128 h 202"/>
                <a:gd name="T72" fmla="*/ 198 w 228"/>
                <a:gd name="T73" fmla="*/ 111 h 202"/>
                <a:gd name="T74" fmla="*/ 145 w 228"/>
                <a:gd name="T75" fmla="*/ 135 h 202"/>
                <a:gd name="T76" fmla="*/ 149 w 228"/>
                <a:gd name="T77" fmla="*/ 124 h 202"/>
                <a:gd name="T78" fmla="*/ 148 w 228"/>
                <a:gd name="T79" fmla="*/ 112 h 202"/>
                <a:gd name="T80" fmla="*/ 158 w 228"/>
                <a:gd name="T81" fmla="*/ 106 h 202"/>
                <a:gd name="T82" fmla="*/ 164 w 228"/>
                <a:gd name="T83" fmla="*/ 95 h 202"/>
                <a:gd name="T84" fmla="*/ 175 w 228"/>
                <a:gd name="T85" fmla="*/ 96 h 202"/>
                <a:gd name="T86" fmla="*/ 186 w 228"/>
                <a:gd name="T87" fmla="*/ 91 h 202"/>
                <a:gd name="T88" fmla="*/ 195 w 228"/>
                <a:gd name="T89" fmla="*/ 98 h 202"/>
                <a:gd name="T90" fmla="*/ 207 w 228"/>
                <a:gd name="T91" fmla="*/ 101 h 202"/>
                <a:gd name="T92" fmla="*/ 34 w 228"/>
                <a:gd name="T93" fmla="*/ 126 h 202"/>
                <a:gd name="T94" fmla="*/ 90 w 228"/>
                <a:gd name="T95" fmla="*/ 126 h 202"/>
                <a:gd name="T96" fmla="*/ 45 w 228"/>
                <a:gd name="T97" fmla="*/ 55 h 202"/>
                <a:gd name="T98" fmla="*/ 45 w 228"/>
                <a:gd name="T99" fmla="*/ 44 h 202"/>
                <a:gd name="T100" fmla="*/ 45 w 228"/>
                <a:gd name="T101" fmla="*/ 64 h 202"/>
                <a:gd name="T102" fmla="*/ 45 w 228"/>
                <a:gd name="T103" fmla="*/ 84 h 202"/>
                <a:gd name="T104" fmla="*/ 45 w 228"/>
                <a:gd name="T105" fmla="*/ 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202">
                  <a:moveTo>
                    <a:pt x="0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228" y="160"/>
                    <a:pt x="228" y="160"/>
                    <a:pt x="228" y="160"/>
                  </a:cubicBezTo>
                  <a:cubicBezTo>
                    <a:pt x="215" y="160"/>
                    <a:pt x="215" y="160"/>
                    <a:pt x="215" y="160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81" y="94"/>
                  </a:moveTo>
                  <a:cubicBezTo>
                    <a:pt x="180" y="99"/>
                    <a:pt x="180" y="99"/>
                    <a:pt x="180" y="99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101"/>
                    <a:pt x="169" y="101"/>
                    <a:pt x="169" y="101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59" y="103"/>
                    <a:pt x="159" y="103"/>
                    <a:pt x="159" y="103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8" y="145"/>
                    <a:pt x="158" y="145"/>
                    <a:pt x="158" y="145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59" y="152"/>
                    <a:pt x="159" y="152"/>
                    <a:pt x="159" y="152"/>
                  </a:cubicBezTo>
                  <a:cubicBezTo>
                    <a:pt x="163" y="150"/>
                    <a:pt x="163" y="150"/>
                    <a:pt x="163" y="150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6" y="157"/>
                    <a:pt x="176" y="157"/>
                    <a:pt x="176" y="157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80" y="157"/>
                    <a:pt x="180" y="157"/>
                    <a:pt x="180" y="157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0" y="156"/>
                    <a:pt x="190" y="156"/>
                    <a:pt x="190" y="156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4" y="154"/>
                    <a:pt x="194" y="154"/>
                    <a:pt x="194" y="154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0"/>
                    <a:pt x="200" y="150"/>
                    <a:pt x="200" y="150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10" y="146"/>
                    <a:pt x="210" y="146"/>
                    <a:pt x="210" y="146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4" y="134"/>
                    <a:pt x="214" y="134"/>
                    <a:pt x="214" y="13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5" y="126"/>
                    <a:pt x="215" y="126"/>
                    <a:pt x="215" y="126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09" y="117"/>
                    <a:pt x="209" y="117"/>
                    <a:pt x="209" y="117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0" y="110"/>
                    <a:pt x="210" y="110"/>
                    <a:pt x="210" y="110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7" y="107"/>
                    <a:pt x="207" y="107"/>
                    <a:pt x="207" y="107"/>
                  </a:cubicBezTo>
                  <a:cubicBezTo>
                    <a:pt x="203" y="108"/>
                    <a:pt x="203" y="108"/>
                    <a:pt x="203" y="108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99"/>
                    <a:pt x="197" y="99"/>
                    <a:pt x="197" y="99"/>
                  </a:cubicBezTo>
                  <a:cubicBezTo>
                    <a:pt x="194" y="101"/>
                    <a:pt x="194" y="101"/>
                    <a:pt x="194" y="101"/>
                  </a:cubicBezTo>
                  <a:cubicBezTo>
                    <a:pt x="194" y="97"/>
                    <a:pt x="194" y="97"/>
                    <a:pt x="194" y="97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1" y="94"/>
                    <a:pt x="181" y="94"/>
                    <a:pt x="181" y="94"/>
                  </a:cubicBezTo>
                  <a:close/>
                  <a:moveTo>
                    <a:pt x="146" y="183"/>
                  </a:moveTo>
                  <a:cubicBezTo>
                    <a:pt x="145" y="183"/>
                    <a:pt x="145" y="184"/>
                    <a:pt x="145" y="184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3" y="192"/>
                    <a:pt x="143" y="192"/>
                    <a:pt x="143" y="192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1" y="188"/>
                    <a:pt x="171" y="188"/>
                    <a:pt x="171" y="188"/>
                  </a:cubicBezTo>
                  <a:cubicBezTo>
                    <a:pt x="171" y="188"/>
                    <a:pt x="171" y="188"/>
                    <a:pt x="171" y="188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79" y="162"/>
                    <a:pt x="179" y="162"/>
                    <a:pt x="179" y="162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3" y="157"/>
                    <a:pt x="163" y="157"/>
                    <a:pt x="163" y="157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60" y="154"/>
                    <a:pt x="160" y="154"/>
                    <a:pt x="160" y="154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48" y="177"/>
                    <a:pt x="148" y="177"/>
                    <a:pt x="148" y="177"/>
                  </a:cubicBezTo>
                  <a:cubicBezTo>
                    <a:pt x="148" y="177"/>
                    <a:pt x="148" y="177"/>
                    <a:pt x="148" y="178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83"/>
                    <a:pt x="146" y="183"/>
                    <a:pt x="146" y="183"/>
                  </a:cubicBezTo>
                  <a:close/>
                  <a:moveTo>
                    <a:pt x="210" y="149"/>
                  </a:moveTo>
                  <a:cubicBezTo>
                    <a:pt x="207" y="148"/>
                    <a:pt x="207" y="148"/>
                    <a:pt x="207" y="148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6" y="156"/>
                    <a:pt x="206" y="156"/>
                    <a:pt x="206" y="156"/>
                  </a:cubicBezTo>
                  <a:cubicBezTo>
                    <a:pt x="201" y="154"/>
                    <a:pt x="201" y="154"/>
                    <a:pt x="201" y="154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4" y="164"/>
                    <a:pt x="194" y="164"/>
                    <a:pt x="194" y="164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88" y="163"/>
                    <a:pt x="188" y="163"/>
                    <a:pt x="188" y="163"/>
                  </a:cubicBezTo>
                  <a:cubicBezTo>
                    <a:pt x="195" y="183"/>
                    <a:pt x="195" y="183"/>
                    <a:pt x="195" y="183"/>
                  </a:cubicBezTo>
                  <a:cubicBezTo>
                    <a:pt x="195" y="183"/>
                    <a:pt x="195" y="183"/>
                    <a:pt x="195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9" y="188"/>
                    <a:pt x="209" y="188"/>
                    <a:pt x="209" y="188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10" y="149"/>
                    <a:pt x="210" y="149"/>
                    <a:pt x="210" y="149"/>
                  </a:cubicBezTo>
                  <a:close/>
                  <a:moveTo>
                    <a:pt x="181" y="103"/>
                  </a:moveTo>
                  <a:cubicBezTo>
                    <a:pt x="175" y="103"/>
                    <a:pt x="168" y="106"/>
                    <a:pt x="164" y="110"/>
                  </a:cubicBezTo>
                  <a:cubicBezTo>
                    <a:pt x="159" y="115"/>
                    <a:pt x="157" y="121"/>
                    <a:pt x="157" y="128"/>
                  </a:cubicBezTo>
                  <a:cubicBezTo>
                    <a:pt x="157" y="135"/>
                    <a:pt x="159" y="141"/>
                    <a:pt x="164" y="145"/>
                  </a:cubicBezTo>
                  <a:cubicBezTo>
                    <a:pt x="168" y="150"/>
                    <a:pt x="175" y="153"/>
                    <a:pt x="181" y="153"/>
                  </a:cubicBezTo>
                  <a:cubicBezTo>
                    <a:pt x="188" y="153"/>
                    <a:pt x="194" y="150"/>
                    <a:pt x="199" y="145"/>
                  </a:cubicBezTo>
                  <a:cubicBezTo>
                    <a:pt x="203" y="141"/>
                    <a:pt x="206" y="135"/>
                    <a:pt x="206" y="128"/>
                  </a:cubicBezTo>
                  <a:cubicBezTo>
                    <a:pt x="206" y="121"/>
                    <a:pt x="203" y="115"/>
                    <a:pt x="199" y="110"/>
                  </a:cubicBezTo>
                  <a:cubicBezTo>
                    <a:pt x="194" y="106"/>
                    <a:pt x="188" y="103"/>
                    <a:pt x="181" y="103"/>
                  </a:cubicBezTo>
                  <a:close/>
                  <a:moveTo>
                    <a:pt x="198" y="111"/>
                  </a:moveTo>
                  <a:cubicBezTo>
                    <a:pt x="194" y="107"/>
                    <a:pt x="188" y="104"/>
                    <a:pt x="181" y="104"/>
                  </a:cubicBezTo>
                  <a:cubicBezTo>
                    <a:pt x="175" y="104"/>
                    <a:pt x="169" y="107"/>
                    <a:pt x="165" y="111"/>
                  </a:cubicBezTo>
                  <a:cubicBezTo>
                    <a:pt x="161" y="115"/>
                    <a:pt x="158" y="121"/>
                    <a:pt x="158" y="128"/>
                  </a:cubicBezTo>
                  <a:cubicBezTo>
                    <a:pt x="158" y="134"/>
                    <a:pt x="161" y="140"/>
                    <a:pt x="165" y="144"/>
                  </a:cubicBezTo>
                  <a:cubicBezTo>
                    <a:pt x="169" y="149"/>
                    <a:pt x="175" y="151"/>
                    <a:pt x="181" y="151"/>
                  </a:cubicBezTo>
                  <a:cubicBezTo>
                    <a:pt x="188" y="151"/>
                    <a:pt x="194" y="149"/>
                    <a:pt x="198" y="144"/>
                  </a:cubicBezTo>
                  <a:cubicBezTo>
                    <a:pt x="202" y="140"/>
                    <a:pt x="205" y="134"/>
                    <a:pt x="205" y="128"/>
                  </a:cubicBezTo>
                  <a:cubicBezTo>
                    <a:pt x="205" y="121"/>
                    <a:pt x="202" y="115"/>
                    <a:pt x="198" y="111"/>
                  </a:cubicBezTo>
                  <a:close/>
                  <a:moveTo>
                    <a:pt x="23" y="23"/>
                  </a:moveTo>
                  <a:cubicBezTo>
                    <a:pt x="23" y="138"/>
                    <a:pt x="23" y="138"/>
                    <a:pt x="23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50" y="136"/>
                    <a:pt x="150" y="136"/>
                    <a:pt x="150" y="136"/>
                  </a:cubicBezTo>
                  <a:cubicBezTo>
                    <a:pt x="145" y="135"/>
                    <a:pt x="145" y="135"/>
                    <a:pt x="145" y="13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51" y="116"/>
                    <a:pt x="151" y="116"/>
                    <a:pt x="151" y="116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95"/>
                    <a:pt x="164" y="95"/>
                    <a:pt x="164" y="95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5" y="96"/>
                    <a:pt x="175" y="96"/>
                    <a:pt x="175" y="96"/>
                  </a:cubicBezTo>
                  <a:cubicBezTo>
                    <a:pt x="177" y="91"/>
                    <a:pt x="177" y="91"/>
                    <a:pt x="177" y="91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81" y="91"/>
                    <a:pt x="181" y="91"/>
                    <a:pt x="181" y="91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7"/>
                    <a:pt x="191" y="97"/>
                    <a:pt x="191" y="97"/>
                  </a:cubicBezTo>
                  <a:cubicBezTo>
                    <a:pt x="195" y="93"/>
                    <a:pt x="195" y="93"/>
                    <a:pt x="195" y="93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100"/>
                    <a:pt x="199" y="100"/>
                    <a:pt x="199" y="100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23" y="23"/>
                    <a:pt x="23" y="23"/>
                    <a:pt x="23" y="23"/>
                  </a:cubicBezTo>
                  <a:close/>
                  <a:moveTo>
                    <a:pt x="34" y="126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69" y="130"/>
                    <a:pt x="69" y="130"/>
                    <a:pt x="69" y="130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34" y="126"/>
                    <a:pt x="34" y="126"/>
                    <a:pt x="34" y="126"/>
                  </a:cubicBezTo>
                  <a:close/>
                  <a:moveTo>
                    <a:pt x="90" y="126"/>
                  </a:moveTo>
                  <a:cubicBezTo>
                    <a:pt x="90" y="130"/>
                    <a:pt x="90" y="130"/>
                    <a:pt x="90" y="130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90" y="126"/>
                    <a:pt x="90" y="126"/>
                    <a:pt x="90" y="126"/>
                  </a:cubicBezTo>
                  <a:close/>
                  <a:moveTo>
                    <a:pt x="45" y="55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45" y="44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45" y="44"/>
                    <a:pt x="45" y="44"/>
                    <a:pt x="45" y="44"/>
                  </a:cubicBezTo>
                  <a:close/>
                  <a:moveTo>
                    <a:pt x="45" y="64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45" y="64"/>
                    <a:pt x="45" y="64"/>
                    <a:pt x="45" y="64"/>
                  </a:cubicBezTo>
                  <a:close/>
                  <a:moveTo>
                    <a:pt x="45" y="84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45" y="84"/>
                    <a:pt x="45" y="84"/>
                    <a:pt x="45" y="84"/>
                  </a:cubicBezTo>
                  <a:close/>
                  <a:moveTo>
                    <a:pt x="45" y="74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4"/>
                    <a:pt x="156" y="74"/>
                    <a:pt x="156" y="74"/>
                  </a:cubicBezTo>
                  <a:lnTo>
                    <a:pt x="45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424746" y="5232884"/>
            <a:ext cx="5877992" cy="7067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指导学生登录学习，让学生明确共享课程的学习内容、并熟悉平台操作。</a:t>
            </a:r>
            <a:endParaRPr lang="en-US" altLang="zh-CN" sz="2000" dirty="0"/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672255" y="3957634"/>
            <a:ext cx="779724" cy="730289"/>
            <a:chOff x="4656249" y="1455848"/>
            <a:chExt cx="2879504" cy="2879504"/>
          </a:xfrm>
        </p:grpSpPr>
        <p:sp>
          <p:nvSpPr>
            <p:cNvPr id="39" name="椭圆 27"/>
            <p:cNvSpPr>
              <a:spLocks noChangeArrowheads="1"/>
            </p:cNvSpPr>
            <p:nvPr/>
          </p:nvSpPr>
          <p:spPr bwMode="auto">
            <a:xfrm>
              <a:off x="4656249" y="1455848"/>
              <a:ext cx="2879504" cy="2879504"/>
            </a:xfrm>
            <a:prstGeom prst="ellipse">
              <a:avLst/>
            </a:prstGeom>
            <a:solidFill>
              <a:srgbClr val="197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2"/>
            <p:cNvSpPr>
              <a:spLocks noChangeArrowheads="1"/>
            </p:cNvSpPr>
            <p:nvPr/>
          </p:nvSpPr>
          <p:spPr bwMode="auto">
            <a:xfrm>
              <a:off x="5437235" y="2270103"/>
              <a:ext cx="1317532" cy="1250994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5" grpId="0" animBg="1"/>
      <p:bldP spid="5" grpId="1" animBg="1"/>
      <p:bldP spid="30" grpId="0" animBg="1"/>
      <p:bldP spid="31" grpId="0" animBg="1"/>
      <p:bldP spid="32" grpId="0" animBg="1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635000" y="1738313"/>
            <a:ext cx="1920875" cy="2187575"/>
            <a:chOff x="1463765" y="2050209"/>
            <a:chExt cx="1920696" cy="2187962"/>
          </a:xfrm>
        </p:grpSpPr>
        <p:grpSp>
          <p:nvGrpSpPr>
            <p:cNvPr id="19463" name="组合 13"/>
            <p:cNvGrpSpPr/>
            <p:nvPr/>
          </p:nvGrpSpPr>
          <p:grpSpPr bwMode="auto">
            <a:xfrm>
              <a:off x="1463765" y="2050209"/>
              <a:ext cx="1920696" cy="2187962"/>
              <a:chOff x="1162050" y="2012950"/>
              <a:chExt cx="2500242" cy="2848152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1162050" y="2012950"/>
                <a:ext cx="2500242" cy="2515385"/>
              </a:xfrm>
              <a:custGeom>
                <a:avLst/>
                <a:gdLst>
                  <a:gd name="connsiteX0" fmla="*/ 1257300 w 2500242"/>
                  <a:gd name="connsiteY0" fmla="*/ 0 h 2514600"/>
                  <a:gd name="connsiteX1" fmla="*/ 2489056 w 2500242"/>
                  <a:gd name="connsiteY1" fmla="*/ 1003910 h 2514600"/>
                  <a:gd name="connsiteX2" fmla="*/ 2500242 w 2500242"/>
                  <a:gd name="connsiteY2" fmla="*/ 1077199 h 2514600"/>
                  <a:gd name="connsiteX3" fmla="*/ 1954242 w 2500242"/>
                  <a:gd name="connsiteY3" fmla="*/ 2303535 h 2514600"/>
                  <a:gd name="connsiteX4" fmla="*/ 1856604 w 2500242"/>
                  <a:gd name="connsiteY4" fmla="*/ 2362851 h 2514600"/>
                  <a:gd name="connsiteX5" fmla="*/ 1257300 w 2500242"/>
                  <a:gd name="connsiteY5" fmla="*/ 2514600 h 2514600"/>
                  <a:gd name="connsiteX6" fmla="*/ 0 w 2500242"/>
                  <a:gd name="connsiteY6" fmla="*/ 1257300 h 2514600"/>
                  <a:gd name="connsiteX7" fmla="*/ 1257300 w 2500242"/>
                  <a:gd name="connsiteY7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0242" h="2514600">
                    <a:moveTo>
                      <a:pt x="1257300" y="0"/>
                    </a:moveTo>
                    <a:cubicBezTo>
                      <a:pt x="1864890" y="0"/>
                      <a:pt x="2371818" y="430980"/>
                      <a:pt x="2489056" y="1003910"/>
                    </a:cubicBezTo>
                    <a:lnTo>
                      <a:pt x="2500242" y="1077199"/>
                    </a:lnTo>
                    <a:lnTo>
                      <a:pt x="1954242" y="2303535"/>
                    </a:lnTo>
                    <a:lnTo>
                      <a:pt x="1856604" y="2362851"/>
                    </a:lnTo>
                    <a:cubicBezTo>
                      <a:pt x="1678453" y="2459628"/>
                      <a:pt x="1474296" y="2514600"/>
                      <a:pt x="1257300" y="2514600"/>
                    </a:cubicBezTo>
                    <a:cubicBezTo>
                      <a:pt x="562912" y="2514600"/>
                      <a:pt x="0" y="1951688"/>
                      <a:pt x="0" y="1257300"/>
                    </a:cubicBezTo>
                    <a:cubicBezTo>
                      <a:pt x="0" y="562912"/>
                      <a:pt x="562912" y="0"/>
                      <a:pt x="1257300" y="0"/>
                    </a:cubicBezTo>
                    <a:close/>
                  </a:path>
                </a:pathLst>
              </a:custGeom>
              <a:solidFill>
                <a:srgbClr val="197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pic>
            <p:nvPicPr>
              <p:cNvPr id="19465" name="图片 1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2" t="6100" r="83327" b="4980"/>
              <a:stretch>
                <a:fillRect/>
              </a:stretch>
            </p:blipFill>
            <p:spPr bwMode="auto">
              <a:xfrm rot="1436196">
                <a:off x="3269963" y="2437942"/>
                <a:ext cx="137160" cy="242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6" name="Freeform 5"/>
            <p:cNvSpPr>
              <a:spLocks noEditPoints="1" noChangeArrowheads="1"/>
            </p:cNvSpPr>
            <p:nvPr/>
          </p:nvSpPr>
          <p:spPr bwMode="auto">
            <a:xfrm>
              <a:off x="1964595" y="2646484"/>
              <a:ext cx="919036" cy="783618"/>
            </a:xfrm>
            <a:custGeom>
              <a:avLst/>
              <a:gdLst>
                <a:gd name="T0" fmla="*/ 20 w 86"/>
                <a:gd name="T1" fmla="*/ 2 h 70"/>
                <a:gd name="T2" fmla="*/ 60 w 86"/>
                <a:gd name="T3" fmla="*/ 2 h 70"/>
                <a:gd name="T4" fmla="*/ 80 w 86"/>
                <a:gd name="T5" fmla="*/ 6 h 70"/>
                <a:gd name="T6" fmla="*/ 74 w 86"/>
                <a:gd name="T7" fmla="*/ 26 h 70"/>
                <a:gd name="T8" fmla="*/ 59 w 86"/>
                <a:gd name="T9" fmla="*/ 8 h 70"/>
                <a:gd name="T10" fmla="*/ 43 w 86"/>
                <a:gd name="T11" fmla="*/ 54 h 70"/>
                <a:gd name="T12" fmla="*/ 49 w 86"/>
                <a:gd name="T13" fmla="*/ 58 h 70"/>
                <a:gd name="T14" fmla="*/ 50 w 86"/>
                <a:gd name="T15" fmla="*/ 59 h 70"/>
                <a:gd name="T16" fmla="*/ 40 w 86"/>
                <a:gd name="T17" fmla="*/ 60 h 70"/>
                <a:gd name="T18" fmla="*/ 22 w 86"/>
                <a:gd name="T19" fmla="*/ 60 h 70"/>
                <a:gd name="T20" fmla="*/ 0 w 86"/>
                <a:gd name="T21" fmla="*/ 58 h 70"/>
                <a:gd name="T22" fmla="*/ 3 w 86"/>
                <a:gd name="T23" fmla="*/ 3 h 70"/>
                <a:gd name="T24" fmla="*/ 59 w 86"/>
                <a:gd name="T25" fmla="*/ 37 h 70"/>
                <a:gd name="T26" fmla="*/ 57 w 86"/>
                <a:gd name="T27" fmla="*/ 51 h 70"/>
                <a:gd name="T28" fmla="*/ 72 w 86"/>
                <a:gd name="T29" fmla="*/ 53 h 70"/>
                <a:gd name="T30" fmla="*/ 74 w 86"/>
                <a:gd name="T31" fmla="*/ 39 h 70"/>
                <a:gd name="T32" fmla="*/ 56 w 86"/>
                <a:gd name="T33" fmla="*/ 33 h 70"/>
                <a:gd name="T34" fmla="*/ 53 w 86"/>
                <a:gd name="T35" fmla="*/ 55 h 70"/>
                <a:gd name="T36" fmla="*/ 73 w 86"/>
                <a:gd name="T37" fmla="*/ 59 h 70"/>
                <a:gd name="T38" fmla="*/ 79 w 86"/>
                <a:gd name="T39" fmla="*/ 68 h 70"/>
                <a:gd name="T40" fmla="*/ 84 w 86"/>
                <a:gd name="T41" fmla="*/ 69 h 70"/>
                <a:gd name="T42" fmla="*/ 80 w 86"/>
                <a:gd name="T43" fmla="*/ 57 h 70"/>
                <a:gd name="T44" fmla="*/ 81 w 86"/>
                <a:gd name="T45" fmla="*/ 47 h 70"/>
                <a:gd name="T46" fmla="*/ 67 w 86"/>
                <a:gd name="T47" fmla="*/ 29 h 70"/>
                <a:gd name="T48" fmla="*/ 58 w 86"/>
                <a:gd name="T49" fmla="*/ 46 h 70"/>
                <a:gd name="T50" fmla="*/ 58 w 86"/>
                <a:gd name="T51" fmla="*/ 46 h 70"/>
                <a:gd name="T52" fmla="*/ 47 w 86"/>
                <a:gd name="T53" fmla="*/ 19 h 70"/>
                <a:gd name="T54" fmla="*/ 71 w 86"/>
                <a:gd name="T55" fmla="*/ 24 h 70"/>
                <a:gd name="T56" fmla="*/ 71 w 86"/>
                <a:gd name="T57" fmla="*/ 15 h 70"/>
                <a:gd name="T58" fmla="*/ 47 w 86"/>
                <a:gd name="T59" fmla="*/ 14 h 70"/>
                <a:gd name="T60" fmla="*/ 71 w 86"/>
                <a:gd name="T61" fmla="*/ 15 h 70"/>
                <a:gd name="T62" fmla="*/ 10 w 86"/>
                <a:gd name="T63" fmla="*/ 51 h 70"/>
                <a:gd name="T64" fmla="*/ 34 w 86"/>
                <a:gd name="T65" fmla="*/ 46 h 70"/>
                <a:gd name="T66" fmla="*/ 10 w 86"/>
                <a:gd name="T67" fmla="*/ 41 h 70"/>
                <a:gd name="T68" fmla="*/ 34 w 86"/>
                <a:gd name="T69" fmla="*/ 41 h 70"/>
                <a:gd name="T70" fmla="*/ 10 w 86"/>
                <a:gd name="T71" fmla="*/ 41 h 70"/>
                <a:gd name="T72" fmla="*/ 10 w 86"/>
                <a:gd name="T73" fmla="*/ 37 h 70"/>
                <a:gd name="T74" fmla="*/ 34 w 86"/>
                <a:gd name="T75" fmla="*/ 32 h 70"/>
                <a:gd name="T76" fmla="*/ 22 w 86"/>
                <a:gd name="T77" fmla="*/ 25 h 70"/>
                <a:gd name="T78" fmla="*/ 34 w 86"/>
                <a:gd name="T79" fmla="*/ 27 h 70"/>
                <a:gd name="T80" fmla="*/ 22 w 86"/>
                <a:gd name="T81" fmla="*/ 25 h 70"/>
                <a:gd name="T82" fmla="*/ 22 w 86"/>
                <a:gd name="T83" fmla="*/ 21 h 70"/>
                <a:gd name="T84" fmla="*/ 34 w 86"/>
                <a:gd name="T85" fmla="*/ 18 h 70"/>
                <a:gd name="T86" fmla="*/ 22 w 86"/>
                <a:gd name="T87" fmla="*/ 14 h 70"/>
                <a:gd name="T88" fmla="*/ 34 w 86"/>
                <a:gd name="T89" fmla="*/ 15 h 70"/>
                <a:gd name="T90" fmla="*/ 22 w 86"/>
                <a:gd name="T91" fmla="*/ 14 h 70"/>
                <a:gd name="T92" fmla="*/ 9 w 86"/>
                <a:gd name="T93" fmla="*/ 31 h 70"/>
                <a:gd name="T94" fmla="*/ 19 w 86"/>
                <a:gd name="T95" fmla="*/ 13 h 70"/>
                <a:gd name="T96" fmla="*/ 21 w 86"/>
                <a:gd name="T97" fmla="*/ 8 h 70"/>
                <a:gd name="T98" fmla="*/ 5 w 86"/>
                <a:gd name="T99" fmla="*/ 56 h 70"/>
                <a:gd name="T100" fmla="*/ 37 w 86"/>
                <a:gd name="T101" fmla="*/ 54 h 70"/>
                <a:gd name="T102" fmla="*/ 21 w 86"/>
                <a:gd name="T103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70">
                  <a:moveTo>
                    <a:pt x="3" y="3"/>
                  </a:moveTo>
                  <a:cubicBezTo>
                    <a:pt x="8" y="4"/>
                    <a:pt x="14" y="3"/>
                    <a:pt x="20" y="2"/>
                  </a:cubicBezTo>
                  <a:cubicBezTo>
                    <a:pt x="28" y="1"/>
                    <a:pt x="35" y="0"/>
                    <a:pt x="40" y="3"/>
                  </a:cubicBezTo>
                  <a:cubicBezTo>
                    <a:pt x="45" y="0"/>
                    <a:pt x="52" y="1"/>
                    <a:pt x="60" y="2"/>
                  </a:cubicBezTo>
                  <a:cubicBezTo>
                    <a:pt x="65" y="3"/>
                    <a:pt x="72" y="4"/>
                    <a:pt x="77" y="3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8" y="28"/>
                    <a:pt x="76" y="27"/>
                    <a:pt x="74" y="2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69" y="9"/>
                    <a:pt x="64" y="8"/>
                    <a:pt x="59" y="8"/>
                  </a:cubicBezTo>
                  <a:cubicBezTo>
                    <a:pt x="52" y="7"/>
                    <a:pt x="46" y="6"/>
                    <a:pt x="43" y="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4"/>
                    <a:pt x="45" y="54"/>
                    <a:pt x="47" y="54"/>
                  </a:cubicBezTo>
                  <a:cubicBezTo>
                    <a:pt x="47" y="55"/>
                    <a:pt x="48" y="56"/>
                    <a:pt x="49" y="58"/>
                  </a:cubicBezTo>
                  <a:cubicBezTo>
                    <a:pt x="50" y="58"/>
                    <a:pt x="50" y="59"/>
                    <a:pt x="51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6" y="59"/>
                    <a:pt x="43" y="59"/>
                    <a:pt x="41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6" y="59"/>
                    <a:pt x="29" y="59"/>
                    <a:pt x="22" y="60"/>
                  </a:cubicBezTo>
                  <a:cubicBezTo>
                    <a:pt x="15" y="61"/>
                    <a:pt x="8" y="62"/>
                    <a:pt x="2" y="6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67" y="35"/>
                  </a:moveTo>
                  <a:cubicBezTo>
                    <a:pt x="64" y="34"/>
                    <a:pt x="61" y="35"/>
                    <a:pt x="59" y="37"/>
                  </a:cubicBezTo>
                  <a:cubicBezTo>
                    <a:pt x="57" y="39"/>
                    <a:pt x="56" y="41"/>
                    <a:pt x="55" y="44"/>
                  </a:cubicBezTo>
                  <a:cubicBezTo>
                    <a:pt x="55" y="46"/>
                    <a:pt x="56" y="49"/>
                    <a:pt x="57" y="51"/>
                  </a:cubicBezTo>
                  <a:cubicBezTo>
                    <a:pt x="59" y="54"/>
                    <a:pt x="62" y="55"/>
                    <a:pt x="64" y="55"/>
                  </a:cubicBezTo>
                  <a:cubicBezTo>
                    <a:pt x="67" y="56"/>
                    <a:pt x="70" y="55"/>
                    <a:pt x="72" y="53"/>
                  </a:cubicBezTo>
                  <a:cubicBezTo>
                    <a:pt x="74" y="51"/>
                    <a:pt x="76" y="49"/>
                    <a:pt x="76" y="46"/>
                  </a:cubicBezTo>
                  <a:cubicBezTo>
                    <a:pt x="76" y="44"/>
                    <a:pt x="75" y="41"/>
                    <a:pt x="74" y="39"/>
                  </a:cubicBezTo>
                  <a:cubicBezTo>
                    <a:pt x="72" y="36"/>
                    <a:pt x="69" y="35"/>
                    <a:pt x="67" y="35"/>
                  </a:cubicBezTo>
                  <a:close/>
                  <a:moveTo>
                    <a:pt x="56" y="33"/>
                  </a:moveTo>
                  <a:cubicBezTo>
                    <a:pt x="52" y="35"/>
                    <a:pt x="50" y="39"/>
                    <a:pt x="50" y="43"/>
                  </a:cubicBezTo>
                  <a:cubicBezTo>
                    <a:pt x="50" y="47"/>
                    <a:pt x="51" y="51"/>
                    <a:pt x="53" y="55"/>
                  </a:cubicBezTo>
                  <a:cubicBezTo>
                    <a:pt x="56" y="58"/>
                    <a:pt x="60" y="60"/>
                    <a:pt x="64" y="60"/>
                  </a:cubicBezTo>
                  <a:cubicBezTo>
                    <a:pt x="67" y="61"/>
                    <a:pt x="70" y="60"/>
                    <a:pt x="73" y="59"/>
                  </a:cubicBezTo>
                  <a:cubicBezTo>
                    <a:pt x="73" y="60"/>
                    <a:pt x="73" y="61"/>
                    <a:pt x="74" y="61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70"/>
                    <a:pt x="83" y="70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6" y="67"/>
                    <a:pt x="86" y="65"/>
                    <a:pt x="85" y="63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6"/>
                    <a:pt x="78" y="55"/>
                    <a:pt x="77" y="55"/>
                  </a:cubicBezTo>
                  <a:cubicBezTo>
                    <a:pt x="79" y="53"/>
                    <a:pt x="81" y="50"/>
                    <a:pt x="81" y="47"/>
                  </a:cubicBezTo>
                  <a:cubicBezTo>
                    <a:pt x="82" y="43"/>
                    <a:pt x="81" y="39"/>
                    <a:pt x="78" y="35"/>
                  </a:cubicBezTo>
                  <a:cubicBezTo>
                    <a:pt x="75" y="32"/>
                    <a:pt x="71" y="30"/>
                    <a:pt x="67" y="29"/>
                  </a:cubicBezTo>
                  <a:cubicBezTo>
                    <a:pt x="63" y="29"/>
                    <a:pt x="59" y="30"/>
                    <a:pt x="56" y="33"/>
                  </a:cubicBezTo>
                  <a:close/>
                  <a:moveTo>
                    <a:pt x="58" y="46"/>
                  </a:moveTo>
                  <a:cubicBezTo>
                    <a:pt x="60" y="41"/>
                    <a:pt x="64" y="39"/>
                    <a:pt x="70" y="38"/>
                  </a:cubicBezTo>
                  <a:cubicBezTo>
                    <a:pt x="64" y="34"/>
                    <a:pt x="57" y="40"/>
                    <a:pt x="58" y="46"/>
                  </a:cubicBezTo>
                  <a:close/>
                  <a:moveTo>
                    <a:pt x="71" y="21"/>
                  </a:moveTo>
                  <a:cubicBezTo>
                    <a:pt x="65" y="21"/>
                    <a:pt x="51" y="19"/>
                    <a:pt x="47" y="19"/>
                  </a:cubicBezTo>
                  <a:cubicBezTo>
                    <a:pt x="47" y="20"/>
                    <a:pt x="47" y="21"/>
                    <a:pt x="47" y="21"/>
                  </a:cubicBezTo>
                  <a:cubicBezTo>
                    <a:pt x="51" y="21"/>
                    <a:pt x="67" y="24"/>
                    <a:pt x="71" y="24"/>
                  </a:cubicBezTo>
                  <a:cubicBezTo>
                    <a:pt x="71" y="23"/>
                    <a:pt x="71" y="22"/>
                    <a:pt x="71" y="21"/>
                  </a:cubicBezTo>
                  <a:close/>
                  <a:moveTo>
                    <a:pt x="71" y="15"/>
                  </a:moveTo>
                  <a:cubicBezTo>
                    <a:pt x="65" y="15"/>
                    <a:pt x="51" y="12"/>
                    <a:pt x="47" y="12"/>
                  </a:cubicBezTo>
                  <a:cubicBezTo>
                    <a:pt x="47" y="13"/>
                    <a:pt x="47" y="14"/>
                    <a:pt x="47" y="14"/>
                  </a:cubicBezTo>
                  <a:cubicBezTo>
                    <a:pt x="51" y="14"/>
                    <a:pt x="67" y="17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lose/>
                  <a:moveTo>
                    <a:pt x="10" y="49"/>
                  </a:moveTo>
                  <a:cubicBezTo>
                    <a:pt x="10" y="49"/>
                    <a:pt x="10" y="50"/>
                    <a:pt x="10" y="51"/>
                  </a:cubicBezTo>
                  <a:cubicBezTo>
                    <a:pt x="14" y="51"/>
                    <a:pt x="29" y="48"/>
                    <a:pt x="34" y="48"/>
                  </a:cubicBezTo>
                  <a:cubicBezTo>
                    <a:pt x="34" y="48"/>
                    <a:pt x="34" y="47"/>
                    <a:pt x="34" y="46"/>
                  </a:cubicBezTo>
                  <a:cubicBezTo>
                    <a:pt x="30" y="46"/>
                    <a:pt x="15" y="49"/>
                    <a:pt x="10" y="49"/>
                  </a:cubicBezTo>
                  <a:close/>
                  <a:moveTo>
                    <a:pt x="10" y="41"/>
                  </a:moveTo>
                  <a:cubicBezTo>
                    <a:pt x="10" y="42"/>
                    <a:pt x="10" y="43"/>
                    <a:pt x="10" y="43"/>
                  </a:cubicBezTo>
                  <a:cubicBezTo>
                    <a:pt x="14" y="44"/>
                    <a:pt x="29" y="41"/>
                    <a:pt x="34" y="41"/>
                  </a:cubicBezTo>
                  <a:cubicBezTo>
                    <a:pt x="34" y="40"/>
                    <a:pt x="34" y="40"/>
                    <a:pt x="34" y="39"/>
                  </a:cubicBezTo>
                  <a:cubicBezTo>
                    <a:pt x="30" y="39"/>
                    <a:pt x="15" y="41"/>
                    <a:pt x="10" y="41"/>
                  </a:cubicBezTo>
                  <a:close/>
                  <a:moveTo>
                    <a:pt x="10" y="34"/>
                  </a:moveTo>
                  <a:cubicBezTo>
                    <a:pt x="10" y="35"/>
                    <a:pt x="10" y="36"/>
                    <a:pt x="10" y="37"/>
                  </a:cubicBezTo>
                  <a:cubicBezTo>
                    <a:pt x="14" y="37"/>
                    <a:pt x="29" y="34"/>
                    <a:pt x="34" y="34"/>
                  </a:cubicBezTo>
                  <a:cubicBezTo>
                    <a:pt x="34" y="33"/>
                    <a:pt x="34" y="33"/>
                    <a:pt x="34" y="32"/>
                  </a:cubicBezTo>
                  <a:cubicBezTo>
                    <a:pt x="30" y="32"/>
                    <a:pt x="15" y="34"/>
                    <a:pt x="10" y="34"/>
                  </a:cubicBezTo>
                  <a:close/>
                  <a:moveTo>
                    <a:pt x="22" y="25"/>
                  </a:moveTo>
                  <a:cubicBezTo>
                    <a:pt x="22" y="26"/>
                    <a:pt x="22" y="27"/>
                    <a:pt x="22" y="28"/>
                  </a:cubicBezTo>
                  <a:cubicBezTo>
                    <a:pt x="25" y="28"/>
                    <a:pt x="29" y="26"/>
                    <a:pt x="34" y="27"/>
                  </a:cubicBezTo>
                  <a:cubicBezTo>
                    <a:pt x="34" y="26"/>
                    <a:pt x="34" y="25"/>
                    <a:pt x="34" y="24"/>
                  </a:cubicBezTo>
                  <a:cubicBezTo>
                    <a:pt x="30" y="24"/>
                    <a:pt x="26" y="25"/>
                    <a:pt x="22" y="25"/>
                  </a:cubicBezTo>
                  <a:close/>
                  <a:moveTo>
                    <a:pt x="22" y="19"/>
                  </a:moveTo>
                  <a:cubicBezTo>
                    <a:pt x="22" y="20"/>
                    <a:pt x="22" y="21"/>
                    <a:pt x="22" y="21"/>
                  </a:cubicBezTo>
                  <a:cubicBezTo>
                    <a:pt x="25" y="21"/>
                    <a:pt x="29" y="20"/>
                    <a:pt x="34" y="20"/>
                  </a:cubicBezTo>
                  <a:cubicBezTo>
                    <a:pt x="34" y="20"/>
                    <a:pt x="34" y="19"/>
                    <a:pt x="34" y="18"/>
                  </a:cubicBezTo>
                  <a:cubicBezTo>
                    <a:pt x="30" y="18"/>
                    <a:pt x="26" y="19"/>
                    <a:pt x="22" y="19"/>
                  </a:cubicBezTo>
                  <a:close/>
                  <a:moveTo>
                    <a:pt x="22" y="14"/>
                  </a:moveTo>
                  <a:cubicBezTo>
                    <a:pt x="22" y="15"/>
                    <a:pt x="22" y="15"/>
                    <a:pt x="22" y="16"/>
                  </a:cubicBezTo>
                  <a:cubicBezTo>
                    <a:pt x="25" y="16"/>
                    <a:pt x="29" y="15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0" y="13"/>
                    <a:pt x="26" y="13"/>
                    <a:pt x="22" y="14"/>
                  </a:cubicBezTo>
                  <a:close/>
                  <a:moveTo>
                    <a:pt x="9" y="14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9" y="14"/>
                    <a:pt x="9" y="14"/>
                    <a:pt x="9" y="14"/>
                  </a:cubicBezTo>
                  <a:close/>
                  <a:moveTo>
                    <a:pt x="21" y="8"/>
                  </a:moveTo>
                  <a:cubicBezTo>
                    <a:pt x="16" y="8"/>
                    <a:pt x="10" y="9"/>
                    <a:pt x="5" y="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0" y="56"/>
                    <a:pt x="16" y="55"/>
                    <a:pt x="21" y="55"/>
                  </a:cubicBezTo>
                  <a:cubicBezTo>
                    <a:pt x="27" y="54"/>
                    <a:pt x="33" y="53"/>
                    <a:pt x="37" y="5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4" y="6"/>
                    <a:pt x="27" y="7"/>
                    <a:pt x="2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411413" y="2868613"/>
            <a:ext cx="1214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197519"/>
                </a:solidFill>
              </a:rPr>
              <a:t>在线学习</a:t>
            </a:r>
            <a:endParaRPr lang="zh-CN" altLang="en-US" sz="2000" b="1" dirty="0">
              <a:solidFill>
                <a:srgbClr val="197519"/>
              </a:solidFill>
            </a:endParaRPr>
          </a:p>
        </p:txBody>
      </p:sp>
      <p:grpSp>
        <p:nvGrpSpPr>
          <p:cNvPr id="19470" name="组合 52"/>
          <p:cNvGrpSpPr/>
          <p:nvPr/>
        </p:nvGrpSpPr>
        <p:grpSpPr bwMode="auto">
          <a:xfrm>
            <a:off x="4384675" y="1738313"/>
            <a:ext cx="1920875" cy="2187575"/>
            <a:chOff x="1162050" y="2012950"/>
            <a:chExt cx="2500242" cy="2848152"/>
          </a:xfrm>
        </p:grpSpPr>
        <p:sp>
          <p:nvSpPr>
            <p:cNvPr id="54" name="任意多边形 53"/>
            <p:cNvSpPr/>
            <p:nvPr/>
          </p:nvSpPr>
          <p:spPr>
            <a:xfrm>
              <a:off x="1162050" y="2012950"/>
              <a:ext cx="2500242" cy="2515385"/>
            </a:xfrm>
            <a:custGeom>
              <a:avLst/>
              <a:gdLst>
                <a:gd name="connsiteX0" fmla="*/ 1257300 w 2500242"/>
                <a:gd name="connsiteY0" fmla="*/ 0 h 2514600"/>
                <a:gd name="connsiteX1" fmla="*/ 2489056 w 2500242"/>
                <a:gd name="connsiteY1" fmla="*/ 1003910 h 2514600"/>
                <a:gd name="connsiteX2" fmla="*/ 2500242 w 2500242"/>
                <a:gd name="connsiteY2" fmla="*/ 1077199 h 2514600"/>
                <a:gd name="connsiteX3" fmla="*/ 1954242 w 2500242"/>
                <a:gd name="connsiteY3" fmla="*/ 2303535 h 2514600"/>
                <a:gd name="connsiteX4" fmla="*/ 1856604 w 2500242"/>
                <a:gd name="connsiteY4" fmla="*/ 2362851 h 2514600"/>
                <a:gd name="connsiteX5" fmla="*/ 1257300 w 2500242"/>
                <a:gd name="connsiteY5" fmla="*/ 2514600 h 2514600"/>
                <a:gd name="connsiteX6" fmla="*/ 0 w 2500242"/>
                <a:gd name="connsiteY6" fmla="*/ 1257300 h 2514600"/>
                <a:gd name="connsiteX7" fmla="*/ 1257300 w 2500242"/>
                <a:gd name="connsiteY7" fmla="*/ 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0242" h="2514600">
                  <a:moveTo>
                    <a:pt x="1257300" y="0"/>
                  </a:moveTo>
                  <a:cubicBezTo>
                    <a:pt x="1864890" y="0"/>
                    <a:pt x="2371818" y="430980"/>
                    <a:pt x="2489056" y="1003910"/>
                  </a:cubicBezTo>
                  <a:lnTo>
                    <a:pt x="2500242" y="1077199"/>
                  </a:lnTo>
                  <a:lnTo>
                    <a:pt x="1954242" y="2303535"/>
                  </a:lnTo>
                  <a:lnTo>
                    <a:pt x="1856604" y="2362851"/>
                  </a:lnTo>
                  <a:cubicBezTo>
                    <a:pt x="1678453" y="2459628"/>
                    <a:pt x="1474296" y="2514600"/>
                    <a:pt x="1257300" y="2514600"/>
                  </a:cubicBezTo>
                  <a:cubicBezTo>
                    <a:pt x="562912" y="2514600"/>
                    <a:pt x="0" y="1951688"/>
                    <a:pt x="0" y="1257300"/>
                  </a:cubicBezTo>
                  <a:cubicBezTo>
                    <a:pt x="0" y="562912"/>
                    <a:pt x="562912" y="0"/>
                    <a:pt x="1257300" y="0"/>
                  </a:cubicBezTo>
                  <a:close/>
                </a:path>
              </a:pathLst>
            </a:custGeom>
            <a:solidFill>
              <a:srgbClr val="1975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pic>
          <p:nvPicPr>
            <p:cNvPr id="19472" name="图片 5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" t="6100" r="83327" b="4980"/>
            <a:stretch>
              <a:fillRect/>
            </a:stretch>
          </p:blipFill>
          <p:spPr bwMode="auto">
            <a:xfrm rot="1436196">
              <a:off x="3269963" y="2437942"/>
              <a:ext cx="137160" cy="242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175375" y="2868613"/>
            <a:ext cx="1520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197519"/>
                </a:solidFill>
              </a:rPr>
              <a:t>见面课学习</a:t>
            </a:r>
            <a:endParaRPr lang="zh-CN" altLang="en-US" sz="2000" b="1" dirty="0">
              <a:solidFill>
                <a:srgbClr val="197519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8150225" y="1738313"/>
            <a:ext cx="1919288" cy="2187575"/>
            <a:chOff x="8636090" y="2050209"/>
            <a:chExt cx="1920696" cy="2187962"/>
          </a:xfrm>
        </p:grpSpPr>
        <p:grpSp>
          <p:nvGrpSpPr>
            <p:cNvPr id="19477" name="组合 71"/>
            <p:cNvGrpSpPr/>
            <p:nvPr/>
          </p:nvGrpSpPr>
          <p:grpSpPr bwMode="auto">
            <a:xfrm>
              <a:off x="8636090" y="2050209"/>
              <a:ext cx="1920696" cy="2187962"/>
              <a:chOff x="1162050" y="2012950"/>
              <a:chExt cx="2500242" cy="2848152"/>
            </a:xfrm>
          </p:grpSpPr>
          <p:sp>
            <p:nvSpPr>
              <p:cNvPr id="73" name="任意多边形 72"/>
              <p:cNvSpPr/>
              <p:nvPr/>
            </p:nvSpPr>
            <p:spPr>
              <a:xfrm>
                <a:off x="1162050" y="2012950"/>
                <a:ext cx="2500242" cy="2515385"/>
              </a:xfrm>
              <a:custGeom>
                <a:avLst/>
                <a:gdLst>
                  <a:gd name="connsiteX0" fmla="*/ 1257300 w 2500242"/>
                  <a:gd name="connsiteY0" fmla="*/ 0 h 2514600"/>
                  <a:gd name="connsiteX1" fmla="*/ 2489056 w 2500242"/>
                  <a:gd name="connsiteY1" fmla="*/ 1003910 h 2514600"/>
                  <a:gd name="connsiteX2" fmla="*/ 2500242 w 2500242"/>
                  <a:gd name="connsiteY2" fmla="*/ 1077199 h 2514600"/>
                  <a:gd name="connsiteX3" fmla="*/ 1954242 w 2500242"/>
                  <a:gd name="connsiteY3" fmla="*/ 2303535 h 2514600"/>
                  <a:gd name="connsiteX4" fmla="*/ 1856604 w 2500242"/>
                  <a:gd name="connsiteY4" fmla="*/ 2362851 h 2514600"/>
                  <a:gd name="connsiteX5" fmla="*/ 1257300 w 2500242"/>
                  <a:gd name="connsiteY5" fmla="*/ 2514600 h 2514600"/>
                  <a:gd name="connsiteX6" fmla="*/ 0 w 2500242"/>
                  <a:gd name="connsiteY6" fmla="*/ 1257300 h 2514600"/>
                  <a:gd name="connsiteX7" fmla="*/ 1257300 w 2500242"/>
                  <a:gd name="connsiteY7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0242" h="2514600">
                    <a:moveTo>
                      <a:pt x="1257300" y="0"/>
                    </a:moveTo>
                    <a:cubicBezTo>
                      <a:pt x="1864890" y="0"/>
                      <a:pt x="2371818" y="430980"/>
                      <a:pt x="2489056" y="1003910"/>
                    </a:cubicBezTo>
                    <a:lnTo>
                      <a:pt x="2500242" y="1077199"/>
                    </a:lnTo>
                    <a:lnTo>
                      <a:pt x="1954242" y="2303535"/>
                    </a:lnTo>
                    <a:lnTo>
                      <a:pt x="1856604" y="2362851"/>
                    </a:lnTo>
                    <a:cubicBezTo>
                      <a:pt x="1678453" y="2459628"/>
                      <a:pt x="1474296" y="2514600"/>
                      <a:pt x="1257300" y="2514600"/>
                    </a:cubicBezTo>
                    <a:cubicBezTo>
                      <a:pt x="562912" y="2514600"/>
                      <a:pt x="0" y="1951688"/>
                      <a:pt x="0" y="1257300"/>
                    </a:cubicBezTo>
                    <a:cubicBezTo>
                      <a:pt x="0" y="562912"/>
                      <a:pt x="562912" y="0"/>
                      <a:pt x="1257300" y="0"/>
                    </a:cubicBezTo>
                    <a:close/>
                  </a:path>
                </a:pathLst>
              </a:custGeom>
              <a:solidFill>
                <a:srgbClr val="1975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/>
              </a:p>
            </p:txBody>
          </p:sp>
          <p:pic>
            <p:nvPicPr>
              <p:cNvPr id="19479" name="图片 73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2" t="6100" r="83327" b="4980"/>
              <a:stretch>
                <a:fillRect/>
              </a:stretch>
            </p:blipFill>
            <p:spPr bwMode="auto">
              <a:xfrm rot="1436196">
                <a:off x="3269963" y="2437942"/>
                <a:ext cx="137160" cy="242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80" name="Freeform 9"/>
            <p:cNvSpPr>
              <a:spLocks noEditPoints="1" noChangeArrowheads="1"/>
            </p:cNvSpPr>
            <p:nvPr/>
          </p:nvSpPr>
          <p:spPr bwMode="auto">
            <a:xfrm>
              <a:off x="9084493" y="2564093"/>
              <a:ext cx="936804" cy="789148"/>
            </a:xfrm>
            <a:custGeom>
              <a:avLst/>
              <a:gdLst>
                <a:gd name="T0" fmla="*/ 22 w 67"/>
                <a:gd name="T1" fmla="*/ 52 h 52"/>
                <a:gd name="T2" fmla="*/ 30 w 67"/>
                <a:gd name="T3" fmla="*/ 52 h 52"/>
                <a:gd name="T4" fmla="*/ 32 w 67"/>
                <a:gd name="T5" fmla="*/ 51 h 52"/>
                <a:gd name="T6" fmla="*/ 32 w 67"/>
                <a:gd name="T7" fmla="*/ 34 h 52"/>
                <a:gd name="T8" fmla="*/ 27 w 67"/>
                <a:gd name="T9" fmla="*/ 31 h 52"/>
                <a:gd name="T10" fmla="*/ 20 w 67"/>
                <a:gd name="T11" fmla="*/ 35 h 52"/>
                <a:gd name="T12" fmla="*/ 20 w 67"/>
                <a:gd name="T13" fmla="*/ 51 h 52"/>
                <a:gd name="T14" fmla="*/ 22 w 67"/>
                <a:gd name="T15" fmla="*/ 52 h 52"/>
                <a:gd name="T16" fmla="*/ 0 w 67"/>
                <a:gd name="T17" fmla="*/ 34 h 52"/>
                <a:gd name="T18" fmla="*/ 25 w 67"/>
                <a:gd name="T19" fmla="*/ 19 h 52"/>
                <a:gd name="T20" fmla="*/ 27 w 67"/>
                <a:gd name="T21" fmla="*/ 18 h 52"/>
                <a:gd name="T22" fmla="*/ 28 w 67"/>
                <a:gd name="T23" fmla="*/ 19 h 52"/>
                <a:gd name="T24" fmla="*/ 36 w 67"/>
                <a:gd name="T25" fmla="*/ 23 h 52"/>
                <a:gd name="T26" fmla="*/ 56 w 67"/>
                <a:gd name="T27" fmla="*/ 6 h 52"/>
                <a:gd name="T28" fmla="*/ 53 w 67"/>
                <a:gd name="T29" fmla="*/ 3 h 52"/>
                <a:gd name="T30" fmla="*/ 60 w 67"/>
                <a:gd name="T31" fmla="*/ 1 h 52"/>
                <a:gd name="T32" fmla="*/ 67 w 67"/>
                <a:gd name="T33" fmla="*/ 0 h 52"/>
                <a:gd name="T34" fmla="*/ 65 w 67"/>
                <a:gd name="T35" fmla="*/ 7 h 52"/>
                <a:gd name="T36" fmla="*/ 63 w 67"/>
                <a:gd name="T37" fmla="*/ 14 h 52"/>
                <a:gd name="T38" fmla="*/ 60 w 67"/>
                <a:gd name="T39" fmla="*/ 10 h 52"/>
                <a:gd name="T40" fmla="*/ 38 w 67"/>
                <a:gd name="T41" fmla="*/ 29 h 52"/>
                <a:gd name="T42" fmla="*/ 36 w 67"/>
                <a:gd name="T43" fmla="*/ 31 h 52"/>
                <a:gd name="T44" fmla="*/ 35 w 67"/>
                <a:gd name="T45" fmla="*/ 30 h 52"/>
                <a:gd name="T46" fmla="*/ 27 w 67"/>
                <a:gd name="T47" fmla="*/ 25 h 52"/>
                <a:gd name="T48" fmla="*/ 3 w 67"/>
                <a:gd name="T49" fmla="*/ 39 h 52"/>
                <a:gd name="T50" fmla="*/ 0 w 67"/>
                <a:gd name="T51" fmla="*/ 34 h 52"/>
                <a:gd name="T52" fmla="*/ 6 w 67"/>
                <a:gd name="T53" fmla="*/ 52 h 52"/>
                <a:gd name="T54" fmla="*/ 14 w 67"/>
                <a:gd name="T55" fmla="*/ 52 h 52"/>
                <a:gd name="T56" fmla="*/ 16 w 67"/>
                <a:gd name="T57" fmla="*/ 51 h 52"/>
                <a:gd name="T58" fmla="*/ 16 w 67"/>
                <a:gd name="T59" fmla="*/ 38 h 52"/>
                <a:gd name="T60" fmla="*/ 4 w 67"/>
                <a:gd name="T61" fmla="*/ 44 h 52"/>
                <a:gd name="T62" fmla="*/ 4 w 67"/>
                <a:gd name="T63" fmla="*/ 51 h 52"/>
                <a:gd name="T64" fmla="*/ 6 w 67"/>
                <a:gd name="T65" fmla="*/ 52 h 52"/>
                <a:gd name="T66" fmla="*/ 38 w 67"/>
                <a:gd name="T67" fmla="*/ 52 h 52"/>
                <a:gd name="T68" fmla="*/ 46 w 67"/>
                <a:gd name="T69" fmla="*/ 52 h 52"/>
                <a:gd name="T70" fmla="*/ 48 w 67"/>
                <a:gd name="T71" fmla="*/ 51 h 52"/>
                <a:gd name="T72" fmla="*/ 48 w 67"/>
                <a:gd name="T73" fmla="*/ 27 h 52"/>
                <a:gd name="T74" fmla="*/ 48 w 67"/>
                <a:gd name="T75" fmla="*/ 27 h 52"/>
                <a:gd name="T76" fmla="*/ 37 w 67"/>
                <a:gd name="T77" fmla="*/ 37 h 52"/>
                <a:gd name="T78" fmla="*/ 37 w 67"/>
                <a:gd name="T79" fmla="*/ 36 h 52"/>
                <a:gd name="T80" fmla="*/ 37 w 67"/>
                <a:gd name="T81" fmla="*/ 51 h 52"/>
                <a:gd name="T82" fmla="*/ 38 w 67"/>
                <a:gd name="T83" fmla="*/ 52 h 52"/>
                <a:gd name="T84" fmla="*/ 55 w 67"/>
                <a:gd name="T85" fmla="*/ 52 h 52"/>
                <a:gd name="T86" fmla="*/ 62 w 67"/>
                <a:gd name="T87" fmla="*/ 52 h 52"/>
                <a:gd name="T88" fmla="*/ 64 w 67"/>
                <a:gd name="T89" fmla="*/ 51 h 52"/>
                <a:gd name="T90" fmla="*/ 64 w 67"/>
                <a:gd name="T91" fmla="*/ 22 h 52"/>
                <a:gd name="T92" fmla="*/ 60 w 67"/>
                <a:gd name="T93" fmla="*/ 17 h 52"/>
                <a:gd name="T94" fmla="*/ 53 w 67"/>
                <a:gd name="T95" fmla="*/ 23 h 52"/>
                <a:gd name="T96" fmla="*/ 53 w 67"/>
                <a:gd name="T97" fmla="*/ 51 h 52"/>
                <a:gd name="T98" fmla="*/ 55 w 67"/>
                <a:gd name="T9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52">
                  <a:moveTo>
                    <a:pt x="22" y="52"/>
                  </a:moveTo>
                  <a:cubicBezTo>
                    <a:pt x="25" y="52"/>
                    <a:pt x="28" y="52"/>
                    <a:pt x="30" y="52"/>
                  </a:cubicBezTo>
                  <a:cubicBezTo>
                    <a:pt x="31" y="52"/>
                    <a:pt x="32" y="52"/>
                    <a:pt x="32" y="51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1" y="52"/>
                    <a:pt x="22" y="52"/>
                  </a:cubicBezTo>
                  <a:close/>
                  <a:moveTo>
                    <a:pt x="0" y="34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6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6" y="52"/>
                    <a:pt x="16" y="5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2"/>
                    <a:pt x="6" y="52"/>
                  </a:cubicBezTo>
                  <a:close/>
                  <a:moveTo>
                    <a:pt x="38" y="52"/>
                  </a:moveTo>
                  <a:cubicBezTo>
                    <a:pt x="41" y="52"/>
                    <a:pt x="44" y="52"/>
                    <a:pt x="46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48" y="43"/>
                    <a:pt x="48" y="3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8" y="52"/>
                  </a:cubicBezTo>
                  <a:close/>
                  <a:moveTo>
                    <a:pt x="55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63" y="52"/>
                    <a:pt x="64" y="52"/>
                    <a:pt x="64" y="5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2"/>
                    <a:pt x="54" y="52"/>
                    <a:pt x="5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9988550" y="2868613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197519"/>
                </a:solidFill>
              </a:rPr>
              <a:t>课程论坛</a:t>
            </a:r>
            <a:endParaRPr lang="zh-CN" altLang="en-US" sz="2000" b="1" dirty="0">
              <a:solidFill>
                <a:srgbClr val="197519"/>
              </a:solidFill>
            </a:endParaRPr>
          </a:p>
        </p:txBody>
      </p:sp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1011238" y="466314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197519"/>
                </a:solidFill>
              </a:rPr>
              <a:t>开课中</a:t>
            </a:r>
            <a:endParaRPr lang="zh-CN" altLang="en-US" sz="2800" b="1" dirty="0">
              <a:solidFill>
                <a:srgbClr val="197519"/>
              </a:solidFill>
            </a:endParaRPr>
          </a:p>
        </p:txBody>
      </p:sp>
      <p:sp>
        <p:nvSpPr>
          <p:cNvPr id="90" name="等腰三角形 89"/>
          <p:cNvSpPr>
            <a:spLocks noChangeArrowheads="1"/>
          </p:cNvSpPr>
          <p:nvPr/>
        </p:nvSpPr>
        <p:spPr bwMode="auto">
          <a:xfrm>
            <a:off x="196850" y="360363"/>
            <a:ext cx="563563" cy="485775"/>
          </a:xfrm>
          <a:prstGeom prst="triangle">
            <a:avLst>
              <a:gd name="adj" fmla="val 50000"/>
            </a:avLst>
          </a:prstGeom>
          <a:solidFill>
            <a:srgbClr val="197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等腰三角形 90"/>
          <p:cNvSpPr>
            <a:spLocks noChangeArrowheads="1"/>
          </p:cNvSpPr>
          <p:nvPr/>
        </p:nvSpPr>
        <p:spPr bwMode="auto">
          <a:xfrm>
            <a:off x="760413" y="696913"/>
            <a:ext cx="265112" cy="228600"/>
          </a:xfrm>
          <a:prstGeom prst="triangle">
            <a:avLst>
              <a:gd name="adj" fmla="val 50000"/>
            </a:avLst>
          </a:prstGeom>
          <a:solidFill>
            <a:srgbClr val="197519">
              <a:alpha val="8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等腰三角形 91"/>
          <p:cNvSpPr>
            <a:spLocks noChangeArrowheads="1"/>
          </p:cNvSpPr>
          <p:nvPr/>
        </p:nvSpPr>
        <p:spPr bwMode="auto">
          <a:xfrm flipH="1">
            <a:off x="630238" y="469900"/>
            <a:ext cx="85725" cy="74613"/>
          </a:xfrm>
          <a:prstGeom prst="triangle">
            <a:avLst>
              <a:gd name="adj" fmla="val 50000"/>
            </a:avLst>
          </a:prstGeom>
          <a:solidFill>
            <a:srgbClr val="197519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等腰三角形 92"/>
          <p:cNvSpPr>
            <a:spLocks noChangeArrowheads="1"/>
          </p:cNvSpPr>
          <p:nvPr/>
        </p:nvSpPr>
        <p:spPr bwMode="auto">
          <a:xfrm>
            <a:off x="833438" y="490538"/>
            <a:ext cx="177800" cy="152400"/>
          </a:xfrm>
          <a:prstGeom prst="triangle">
            <a:avLst>
              <a:gd name="adj" fmla="val 50000"/>
            </a:avLst>
          </a:prstGeom>
          <a:solidFill>
            <a:srgbClr val="197519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0238" y="4013883"/>
            <a:ext cx="2801119" cy="2566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、课程通知发布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、学习进度监督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、作业测试监督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、课程事务处理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、其他（课程资料等）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46" name="组合 45"/>
          <p:cNvGrpSpPr/>
          <p:nvPr/>
        </p:nvGrpSpPr>
        <p:grpSpPr bwMode="auto">
          <a:xfrm>
            <a:off x="4601348" y="2038066"/>
            <a:ext cx="1496241" cy="1376312"/>
            <a:chOff x="4656249" y="1376956"/>
            <a:chExt cx="2879504" cy="2879504"/>
          </a:xfrm>
        </p:grpSpPr>
        <p:sp>
          <p:nvSpPr>
            <p:cNvPr id="47" name="椭圆 27"/>
            <p:cNvSpPr>
              <a:spLocks noChangeArrowheads="1"/>
            </p:cNvSpPr>
            <p:nvPr/>
          </p:nvSpPr>
          <p:spPr bwMode="auto">
            <a:xfrm>
              <a:off x="4656249" y="1376956"/>
              <a:ext cx="2879504" cy="2879504"/>
            </a:xfrm>
            <a:prstGeom prst="ellipse">
              <a:avLst/>
            </a:prstGeom>
            <a:solidFill>
              <a:srgbClr val="197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8" name="Freeform 12"/>
            <p:cNvSpPr>
              <a:spLocks noChangeArrowheads="1"/>
            </p:cNvSpPr>
            <p:nvPr/>
          </p:nvSpPr>
          <p:spPr bwMode="auto">
            <a:xfrm>
              <a:off x="5437235" y="2270103"/>
              <a:ext cx="1317532" cy="1250994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384675" y="4008902"/>
            <a:ext cx="2801119" cy="2566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、课前准备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</a:rPr>
              <a:t>课中组织协调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</a:rPr>
              <a:t>课后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8150225" y="3985075"/>
            <a:ext cx="2801119" cy="2566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、问答</a:t>
            </a:r>
            <a:r>
              <a:rPr lang="zh-CN" altLang="en-US" sz="2000" dirty="0">
                <a:solidFill>
                  <a:schemeClr val="tx1"/>
                </a:solidFill>
              </a:rPr>
              <a:t>互动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ea typeface="+mn-ea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</a:rPr>
              <a:t>日常答疑</a:t>
            </a: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0" grpId="0"/>
      <p:bldP spid="44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960</Words>
  <Application>WPS 演示</Application>
  <PresentationFormat>自定义</PresentationFormat>
  <Paragraphs>159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Trebuchet MS</vt:lpstr>
      <vt:lpstr>Calibri</vt:lpstr>
      <vt:lpstr>幼圆</vt:lpstr>
      <vt:lpstr>方正粗倩简体</vt:lpstr>
      <vt:lpstr>Meiryo UI</vt:lpstr>
      <vt:lpstr>思源黑体 CN Heavy</vt:lpstr>
      <vt:lpstr>Arial Unicode MS</vt:lpstr>
      <vt:lpstr>黑体</vt:lpstr>
      <vt:lpstr>Yu Gothic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Yoko Ma</dc:creator>
  <cp:lastModifiedBy>Michelle</cp:lastModifiedBy>
  <cp:revision>286</cp:revision>
  <dcterms:created xsi:type="dcterms:W3CDTF">2015-05-05T12:29:00Z</dcterms:created>
  <dcterms:modified xsi:type="dcterms:W3CDTF">2018-08-20T09:32:51Z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