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95" r:id="rId4"/>
    <p:sldId id="271" r:id="rId5"/>
    <p:sldId id="270" r:id="rId6"/>
    <p:sldId id="272" r:id="rId7"/>
    <p:sldId id="273" r:id="rId8"/>
    <p:sldId id="274" r:id="rId9"/>
    <p:sldId id="275" r:id="rId10"/>
    <p:sldId id="278" r:id="rId11"/>
    <p:sldId id="279" r:id="rId12"/>
    <p:sldId id="281" r:id="rId13"/>
    <p:sldId id="276" r:id="rId14"/>
    <p:sldId id="277" r:id="rId15"/>
    <p:sldId id="280" r:id="rId16"/>
    <p:sldId id="282" r:id="rId17"/>
    <p:sldId id="288" r:id="rId18"/>
    <p:sldId id="284" r:id="rId19"/>
    <p:sldId id="285" r:id="rId20"/>
    <p:sldId id="286" r:id="rId21"/>
    <p:sldId id="296" r:id="rId22"/>
    <p:sldId id="297" r:id="rId23"/>
    <p:sldId id="293" r:id="rId24"/>
    <p:sldId id="29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ED0378"/>
    <a:srgbClr val="F1FAFF"/>
    <a:srgbClr val="4C4C4C"/>
    <a:srgbClr val="FFFFFF"/>
    <a:srgbClr val="ED7D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12" autoAdjust="0"/>
  </p:normalViewPr>
  <p:slideViewPr>
    <p:cSldViewPr snapToGrid="0">
      <p:cViewPr>
        <p:scale>
          <a:sx n="55" d="100"/>
          <a:sy n="55" d="100"/>
        </p:scale>
        <p:origin x="-186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62081-B6D5-4711-A319-C1DCAF31F7DE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86740-8EDF-487D-B81B-3981486BB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57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这张是简单表述，下一张是复杂表述，请选择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45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77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4B9DD-1319-46C9-9A23-E32321021DA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616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这张一般不需要，仅备参考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15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31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这张可以不要，内容放到上一张 登录去讲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74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277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78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435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515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070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4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04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1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5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8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21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50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37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36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2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60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59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6E5A-FC71-4ABB-95F4-065188AE9C2C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10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947" y="2991394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405912" y="2875047"/>
            <a:ext cx="7867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尔雅网络通识课学习指南</a:t>
            </a:r>
          </a:p>
        </p:txBody>
      </p:sp>
    </p:spTree>
    <p:extLst>
      <p:ext uri="{BB962C8B-B14F-4D97-AF65-F5344CB8AC3E}">
        <p14:creationId xmlns:p14="http://schemas.microsoft.com/office/powerpoint/2010/main" val="2538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27" y="748166"/>
            <a:ext cx="7824273" cy="55002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82100" y="2898118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留意自己的学习进度</a:t>
            </a:r>
          </a:p>
        </p:txBody>
      </p:sp>
    </p:spTree>
    <p:extLst>
      <p:ext uri="{BB962C8B-B14F-4D97-AF65-F5344CB8AC3E}">
        <p14:creationId xmlns:p14="http://schemas.microsoft.com/office/powerpoint/2010/main" val="9769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67" y="584200"/>
            <a:ext cx="8802924" cy="5689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61500" y="2828835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积极参与课堂互动讨论</a:t>
            </a:r>
          </a:p>
        </p:txBody>
      </p:sp>
    </p:spTree>
    <p:extLst>
      <p:ext uri="{BB962C8B-B14F-4D97-AF65-F5344CB8AC3E}">
        <p14:creationId xmlns:p14="http://schemas.microsoft.com/office/powerpoint/2010/main" val="16718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81" y="1028700"/>
            <a:ext cx="7745252" cy="54717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43" y="504890"/>
            <a:ext cx="4276190" cy="5238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45081" y="504890"/>
            <a:ext cx="3469062" cy="523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850051" y="504890"/>
            <a:ext cx="574766" cy="574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78900" y="1635035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善用第三方答疑服务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78900" y="2984500"/>
            <a:ext cx="248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来自全国各高校的近千名教师、图书馆员、高水平研究生为您在线解答课程相关的问题。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39" y="1504976"/>
            <a:ext cx="9208992" cy="413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26739" y="5866804"/>
            <a:ext cx="890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</a:rPr>
              <a:t>务必留心考试通知！！！     任务点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完成一定比例才可</a:t>
            </a:r>
            <a:r>
              <a:rPr lang="zh-CN" altLang="en-US" sz="2400" b="1" dirty="0">
                <a:solidFill>
                  <a:srgbClr val="FFC000"/>
                </a:solidFill>
              </a:rPr>
              <a:t>参加考试。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4425" y="572275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参加考试</a:t>
            </a:r>
          </a:p>
        </p:txBody>
      </p:sp>
    </p:spTree>
    <p:extLst>
      <p:ext uri="{BB962C8B-B14F-4D97-AF65-F5344CB8AC3E}">
        <p14:creationId xmlns:p14="http://schemas.microsoft.com/office/powerpoint/2010/main" val="468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92114" y="84220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考试注意事项</a:t>
            </a:r>
          </a:p>
        </p:txBody>
      </p:sp>
      <p:sp>
        <p:nvSpPr>
          <p:cNvPr id="7" name="MH_Other_2"/>
          <p:cNvSpPr>
            <a:spLocks noChangeArrowheads="1"/>
          </p:cNvSpPr>
          <p:nvPr/>
        </p:nvSpPr>
        <p:spPr bwMode="auto">
          <a:xfrm>
            <a:off x="188753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588"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SubTitle_1"/>
          <p:cNvSpPr>
            <a:spLocks noChangeArrowheads="1"/>
          </p:cNvSpPr>
          <p:nvPr/>
        </p:nvSpPr>
        <p:spPr bwMode="auto">
          <a:xfrm>
            <a:off x="1092199" y="2565401"/>
            <a:ext cx="2161703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FEC306"/>
            </a:solidFill>
            <a:miter lim="800000"/>
            <a:headEnd/>
            <a:tailEnd/>
          </a:ln>
          <a:effectLst/>
        </p:spPr>
        <p:txBody>
          <a:bodyPr lIns="72000" tIns="144000" rIns="72000" bIns="0" anchor="ctr"/>
          <a:lstStyle>
            <a:lvl1pPr indent="1588"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rgbClr val="E98E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考试有限制时间，点击考试后在右上角会有提示</a:t>
            </a:r>
            <a:r>
              <a:rPr kumimoji="0" lang="en-US" altLang="zh-CN" b="1">
                <a:solidFill>
                  <a:srgbClr val="E98E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E98E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Other_3"/>
          <p:cNvSpPr>
            <a:spLocks noChangeArrowheads="1"/>
          </p:cNvSpPr>
          <p:nvPr/>
        </p:nvSpPr>
        <p:spPr bwMode="auto">
          <a:xfrm>
            <a:off x="1048688" y="1975131"/>
            <a:ext cx="1059948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B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1588" algn="ctr" defTabSz="1008063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charset="0"/>
                <a:ea typeface="微软雅黑" charset="0"/>
                <a:cs typeface="微软雅黑" charset="0"/>
                <a:sym typeface="Arial" charset="0"/>
              </a:rPr>
              <a:t>A</a:t>
            </a:r>
            <a:endParaRPr lang="zh-CN" altLang="en-US" sz="4000" b="1">
              <a:solidFill>
                <a:srgbClr val="FEFFFF"/>
              </a:solidFill>
              <a:latin typeface="Arial" charset="0"/>
              <a:ea typeface="微软雅黑" charset="0"/>
              <a:cs typeface="微软雅黑" charset="0"/>
              <a:sym typeface="Arial" charset="0"/>
            </a:endParaRPr>
          </a:p>
        </p:txBody>
      </p:sp>
      <p:sp>
        <p:nvSpPr>
          <p:cNvPr id="11" name="MH_Other_5"/>
          <p:cNvSpPr>
            <a:spLocks noChangeArrowheads="1"/>
          </p:cNvSpPr>
          <p:nvPr/>
        </p:nvSpPr>
        <p:spPr bwMode="auto">
          <a:xfrm>
            <a:off x="453310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588"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2"/>
          <p:cNvSpPr>
            <a:spLocks noChangeArrowheads="1"/>
          </p:cNvSpPr>
          <p:nvPr/>
        </p:nvSpPr>
        <p:spPr bwMode="auto">
          <a:xfrm>
            <a:off x="3921919" y="2565401"/>
            <a:ext cx="2000867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60A7FE"/>
            </a:solidFill>
            <a:miter lim="800000"/>
            <a:headEnd/>
            <a:tailEnd/>
          </a:ln>
          <a:effectLst/>
        </p:spPr>
        <p:txBody>
          <a:bodyPr lIns="72000" tIns="144000" rIns="72000" bIns="0" anchor="ctr"/>
          <a:lstStyle>
            <a:lvl1pPr indent="1588"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rgbClr val="5FA7F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保存考试之后，下次登录考试时间是累计的</a:t>
            </a:r>
            <a:r>
              <a:rPr kumimoji="0" lang="en-US" altLang="zh-CN" b="1">
                <a:solidFill>
                  <a:srgbClr val="5FA7F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5FA7F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6"/>
          <p:cNvSpPr>
            <a:spLocks noChangeArrowheads="1"/>
          </p:cNvSpPr>
          <p:nvPr/>
        </p:nvSpPr>
        <p:spPr bwMode="auto">
          <a:xfrm>
            <a:off x="3892934" y="1975131"/>
            <a:ext cx="1063160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FA7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1588" algn="ctr" defTabSz="1008063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charset="0"/>
                <a:ea typeface="微软雅黑" charset="0"/>
                <a:cs typeface="微软雅黑" charset="0"/>
                <a:sym typeface="Arial" charset="0"/>
              </a:rPr>
              <a:t>B</a:t>
            </a:r>
            <a:endParaRPr lang="zh-CN" altLang="en-US" sz="4000" b="1">
              <a:solidFill>
                <a:srgbClr val="FEFFFF"/>
              </a:solidFill>
              <a:latin typeface="Arial" charset="0"/>
              <a:ea typeface="微软雅黑" charset="0"/>
              <a:cs typeface="微软雅黑" charset="0"/>
              <a:sym typeface="Arial" charset="0"/>
            </a:endParaRPr>
          </a:p>
        </p:txBody>
      </p:sp>
      <p:sp>
        <p:nvSpPr>
          <p:cNvPr id="15" name="MH_Other_7"/>
          <p:cNvSpPr>
            <a:spLocks noChangeArrowheads="1"/>
          </p:cNvSpPr>
          <p:nvPr/>
        </p:nvSpPr>
        <p:spPr bwMode="auto">
          <a:xfrm rot="16200000">
            <a:off x="7434187" y="3909626"/>
            <a:ext cx="2896984" cy="683551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588"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_8"/>
          <p:cNvSpPr>
            <a:spLocks noChangeArrowheads="1"/>
          </p:cNvSpPr>
          <p:nvPr/>
        </p:nvSpPr>
        <p:spPr bwMode="auto">
          <a:xfrm>
            <a:off x="7173912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588"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SubTitle_3"/>
          <p:cNvSpPr>
            <a:spLocks noChangeArrowheads="1"/>
          </p:cNvSpPr>
          <p:nvPr/>
        </p:nvSpPr>
        <p:spPr bwMode="auto">
          <a:xfrm>
            <a:off x="6564312" y="2565401"/>
            <a:ext cx="1993207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71CC36"/>
            </a:solidFill>
            <a:miter lim="800000"/>
            <a:headEnd/>
            <a:tailEnd/>
          </a:ln>
          <a:effectLst/>
        </p:spPr>
        <p:txBody>
          <a:bodyPr lIns="72000" tIns="144000" rIns="72000" bIns="0" anchor="ctr"/>
          <a:lstStyle>
            <a:lvl1pPr indent="1588"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一定要注意考试时间，错过考试时间按0分处理</a:t>
            </a:r>
            <a:r>
              <a:rPr kumimoji="0" lang="en-US" altLang="zh-CN" b="1">
                <a:solidFill>
                  <a:srgbClr val="72CC3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72CC3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_9"/>
          <p:cNvSpPr>
            <a:spLocks noChangeArrowheads="1"/>
          </p:cNvSpPr>
          <p:nvPr/>
        </p:nvSpPr>
        <p:spPr bwMode="auto">
          <a:xfrm>
            <a:off x="6561982" y="1975131"/>
            <a:ext cx="1056736" cy="865880"/>
          </a:xfrm>
          <a:custGeom>
            <a:avLst/>
            <a:gdLst>
              <a:gd name="T0" fmla="*/ 0 w 466725"/>
              <a:gd name="T1" fmla="*/ 0 h 533401"/>
              <a:gd name="T2" fmla="*/ 490943 w 466725"/>
              <a:gd name="T3" fmla="*/ 0 h 533401"/>
              <a:gd name="T4" fmla="*/ 490943 w 466725"/>
              <a:gd name="T5" fmla="*/ 316398 h 533401"/>
              <a:gd name="T6" fmla="*/ 245471 w 466725"/>
              <a:gd name="T7" fmla="*/ 562486 h 533401"/>
              <a:gd name="T8" fmla="*/ 245473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1588" algn="ctr" defTabSz="1008063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charset="0"/>
                <a:ea typeface="微软雅黑" charset="0"/>
                <a:cs typeface="微软雅黑" charset="0"/>
                <a:sym typeface="Arial" charset="0"/>
              </a:rPr>
              <a:t>C</a:t>
            </a:r>
            <a:endParaRPr lang="zh-CN" altLang="en-US" sz="4000" b="1">
              <a:solidFill>
                <a:srgbClr val="FEFFFF"/>
              </a:solidFill>
              <a:latin typeface="Arial" charset="0"/>
              <a:ea typeface="微软雅黑" charset="0"/>
              <a:cs typeface="微软雅黑" charset="0"/>
              <a:sym typeface="Arial" charset="0"/>
            </a:endParaRPr>
          </a:p>
        </p:txBody>
      </p:sp>
      <p:sp>
        <p:nvSpPr>
          <p:cNvPr id="20" name="MH_Other_10"/>
          <p:cNvSpPr>
            <a:spLocks noChangeArrowheads="1"/>
          </p:cNvSpPr>
          <p:nvPr/>
        </p:nvSpPr>
        <p:spPr bwMode="auto">
          <a:xfrm>
            <a:off x="982703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588"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SubTitle_4"/>
          <p:cNvSpPr>
            <a:spLocks noChangeArrowheads="1"/>
          </p:cNvSpPr>
          <p:nvPr/>
        </p:nvSpPr>
        <p:spPr bwMode="auto">
          <a:xfrm>
            <a:off x="9215850" y="2565401"/>
            <a:ext cx="1985550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E85D46"/>
            </a:solidFill>
            <a:miter lim="800000"/>
            <a:headEnd/>
            <a:tailEnd/>
          </a:ln>
          <a:effectLst/>
        </p:spPr>
        <p:txBody>
          <a:bodyPr lIns="72000" tIns="144000" rIns="72000" bIns="0" anchor="ctr"/>
          <a:lstStyle>
            <a:lvl1pPr indent="1588"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 dirty="0">
                <a:solidFill>
                  <a:srgbClr val="E85C45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在时间结束之前，一定要提交考试，保存不提交时没有成绩的</a:t>
            </a:r>
          </a:p>
        </p:txBody>
      </p:sp>
      <p:sp>
        <p:nvSpPr>
          <p:cNvPr id="22" name="MH_Other_11"/>
          <p:cNvSpPr>
            <a:spLocks noChangeArrowheads="1"/>
          </p:cNvSpPr>
          <p:nvPr/>
        </p:nvSpPr>
        <p:spPr bwMode="auto">
          <a:xfrm>
            <a:off x="9212023" y="1975130"/>
            <a:ext cx="1059948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E85C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1588" algn="ctr" defTabSz="1008063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charset="0"/>
                <a:ea typeface="微软雅黑" charset="0"/>
                <a:cs typeface="微软雅黑" charset="0"/>
                <a:sym typeface="Arial" charset="0"/>
              </a:rPr>
              <a:t>D</a:t>
            </a:r>
            <a:endParaRPr lang="zh-CN" altLang="en-US" sz="4000" b="1">
              <a:solidFill>
                <a:srgbClr val="FEFFFF"/>
              </a:solidFill>
              <a:latin typeface="Arial" charset="0"/>
              <a:ea typeface="微软雅黑" charset="0"/>
              <a:cs typeface="微软雅黑" charset="0"/>
              <a:sym typeface="Arial" charset="0"/>
            </a:endParaRPr>
          </a:p>
        </p:txBody>
      </p:sp>
      <p:sp>
        <p:nvSpPr>
          <p:cNvPr id="23" name="MH_Other_7"/>
          <p:cNvSpPr>
            <a:spLocks noChangeArrowheads="1"/>
          </p:cNvSpPr>
          <p:nvPr/>
        </p:nvSpPr>
        <p:spPr bwMode="auto">
          <a:xfrm rot="16200000">
            <a:off x="4783277" y="3929881"/>
            <a:ext cx="2896984" cy="683549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588"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Other_7"/>
          <p:cNvSpPr>
            <a:spLocks noChangeArrowheads="1"/>
          </p:cNvSpPr>
          <p:nvPr/>
        </p:nvSpPr>
        <p:spPr bwMode="auto">
          <a:xfrm rot="16200000">
            <a:off x="2136870" y="3931928"/>
            <a:ext cx="2896984" cy="683549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588"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1721" y="520860"/>
            <a:ext cx="895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</a:rPr>
              <a:t>平台</a:t>
            </a:r>
            <a:r>
              <a:rPr lang="zh-CN" altLang="en-US" sz="4000" dirty="0" smtClean="0">
                <a:solidFill>
                  <a:srgbClr val="ED7D31"/>
                </a:solidFill>
              </a:rPr>
              <a:t>使用问题</a:t>
            </a:r>
            <a:r>
              <a:rPr lang="zh-CN" altLang="en-US" sz="4000" dirty="0">
                <a:solidFill>
                  <a:srgbClr val="ED7D31"/>
                </a:solidFill>
              </a:rPr>
              <a:t>应急处理办法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41721" y="1579563"/>
            <a:ext cx="10426379" cy="4643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588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</a:rPr>
              <a:t>）视频无法播放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588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解决办法：安装或更新</a:t>
            </a:r>
            <a:r>
              <a:rPr lang="en-US" altLang="zh-CN" sz="2400" b="1" dirty="0">
                <a:solidFill>
                  <a:srgbClr val="0070C0"/>
                </a:solidFill>
              </a:rPr>
              <a:t>flash</a:t>
            </a:r>
            <a:r>
              <a:rPr lang="zh-CN" altLang="en-US" sz="2400" b="1" dirty="0">
                <a:solidFill>
                  <a:srgbClr val="0070C0"/>
                </a:solidFill>
              </a:rPr>
              <a:t>播放插件、刷新页面、清空缓存、切换线路。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588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</a:rPr>
              <a:t>）作业界面显示不全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588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解决办法：刷新页面、清空缓存、更换浏览器（谷歌</a:t>
            </a:r>
            <a:r>
              <a:rPr lang="en-US" altLang="zh-CN" sz="2400" b="1" dirty="0">
                <a:solidFill>
                  <a:srgbClr val="0070C0"/>
                </a:solidFill>
              </a:rPr>
              <a:t>Chrome </a:t>
            </a:r>
            <a:r>
              <a:rPr lang="zh-CN" altLang="en-US" sz="2400" b="1" dirty="0">
                <a:solidFill>
                  <a:srgbClr val="0070C0"/>
                </a:solidFill>
              </a:rPr>
              <a:t>火狐）。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588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3</a:t>
            </a:r>
            <a:r>
              <a:rPr lang="zh-CN" altLang="en-US" sz="2400" b="1" dirty="0">
                <a:solidFill>
                  <a:srgbClr val="0070C0"/>
                </a:solidFill>
              </a:rPr>
              <a:t>）视频无法播放下一集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588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解决办法：确认当前章节视频和测验是否已全部完成，点击章节名称后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的按钮复核</a:t>
            </a:r>
            <a:r>
              <a:rPr lang="zh-CN" altLang="en-US" sz="2400" b="1" dirty="0">
                <a:solidFill>
                  <a:srgbClr val="0070C0"/>
                </a:solidFill>
              </a:rPr>
              <a:t>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588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4</a:t>
            </a:r>
            <a:r>
              <a:rPr lang="zh-CN" altLang="en-US" sz="2400" b="1" dirty="0">
                <a:solidFill>
                  <a:srgbClr val="0070C0"/>
                </a:solidFill>
              </a:rPr>
              <a:t>）什么时候考试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588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解决办法：留心学校的考试通知，登录后点击导航栏的“考试”，查看考试时间。</a:t>
            </a:r>
          </a:p>
        </p:txBody>
      </p:sp>
    </p:spTree>
    <p:extLst>
      <p:ext uri="{BB962C8B-B14F-4D97-AF65-F5344CB8AC3E}">
        <p14:creationId xmlns:p14="http://schemas.microsoft.com/office/powerpoint/2010/main" val="5177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1721" y="520860"/>
            <a:ext cx="895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</a:rPr>
              <a:t>如何获取帮助和支持</a:t>
            </a:r>
          </a:p>
        </p:txBody>
      </p:sp>
      <p:sp>
        <p:nvSpPr>
          <p:cNvPr id="10" name="矩形 9"/>
          <p:cNvSpPr/>
          <p:nvPr/>
        </p:nvSpPr>
        <p:spPr>
          <a:xfrm>
            <a:off x="1041720" y="5842421"/>
            <a:ext cx="8648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点击首页右</a:t>
            </a:r>
            <a:r>
              <a:rPr lang="zh-CN" altLang="en-US" sz="20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上角或学习页面在线</a:t>
            </a:r>
            <a:r>
              <a:rPr lang="zh-CN" altLang="en-US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客服或者拨打客服电话：</a:t>
            </a:r>
            <a:r>
              <a:rPr lang="en-US" altLang="zh-CN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400-710-2525   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qlx\Desktop\尔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0" y="1352640"/>
            <a:ext cx="6877329" cy="38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椭圆 12"/>
          <p:cNvSpPr/>
          <p:nvPr/>
        </p:nvSpPr>
        <p:spPr>
          <a:xfrm flipH="1">
            <a:off x="7694762" y="1228747"/>
            <a:ext cx="448574" cy="4102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5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87" y="2701156"/>
            <a:ext cx="1404211" cy="14042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97513" y="2800009"/>
            <a:ext cx="744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超星学习通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797513" y="3879584"/>
            <a:ext cx="4371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9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142" y="652037"/>
            <a:ext cx="3275564" cy="5616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"/>
          <a:stretch/>
        </p:blipFill>
        <p:spPr>
          <a:xfrm>
            <a:off x="3237490" y="652037"/>
            <a:ext cx="3275564" cy="561686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989572" y="664737"/>
            <a:ext cx="748782" cy="300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481054" y="1079500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选择单位账号登录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46154" y="1474232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学校名称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646154" y="1876295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学号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646154" y="2291625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密码</a:t>
            </a:r>
          </a:p>
        </p:txBody>
      </p:sp>
      <p:sp>
        <p:nvSpPr>
          <p:cNvPr id="24" name="箭头: 右 23"/>
          <p:cNvSpPr/>
          <p:nvPr/>
        </p:nvSpPr>
        <p:spPr>
          <a:xfrm>
            <a:off x="6601953" y="2916195"/>
            <a:ext cx="1328575" cy="518984"/>
          </a:xfrm>
          <a:prstGeom prst="rightArrow">
            <a:avLst>
              <a:gd name="adj1" fmla="val 40476"/>
              <a:gd name="adj2" fmla="val 50000"/>
            </a:avLst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286806" y="321483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我的课程</a:t>
            </a:r>
          </a:p>
        </p:txBody>
      </p:sp>
      <p:sp>
        <p:nvSpPr>
          <p:cNvPr id="27" name="矩形 26"/>
          <p:cNvSpPr/>
          <p:nvPr/>
        </p:nvSpPr>
        <p:spPr>
          <a:xfrm>
            <a:off x="8237760" y="3609975"/>
            <a:ext cx="2800059" cy="2144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337757" y="664737"/>
            <a:ext cx="1015663" cy="57240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70C0"/>
                </a:solidFill>
              </a:rPr>
              <a:t>使用学习</a:t>
            </a:r>
            <a:r>
              <a:rPr lang="zh-CN" altLang="en-US" sz="5400" b="1" dirty="0">
                <a:solidFill>
                  <a:srgbClr val="0070C0"/>
                </a:solidFill>
              </a:rPr>
              <a:t>通学尔雅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10064" y="1308368"/>
            <a:ext cx="677108" cy="1845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FFC000"/>
                </a:solidFill>
              </a:rPr>
              <a:t>登录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910064" y="3676499"/>
            <a:ext cx="677108" cy="2777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FFC000"/>
                </a:solidFill>
              </a:rPr>
              <a:t>查看我的课程</a:t>
            </a:r>
          </a:p>
        </p:txBody>
      </p:sp>
    </p:spTree>
    <p:extLst>
      <p:ext uri="{BB962C8B-B14F-4D97-AF65-F5344CB8AC3E}">
        <p14:creationId xmlns:p14="http://schemas.microsoft.com/office/powerpoint/2010/main" val="11057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87" y="211666"/>
            <a:ext cx="3567113" cy="63415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87" y="211666"/>
            <a:ext cx="3567113" cy="63415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1224" y="1955800"/>
            <a:ext cx="1046440" cy="3225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</a:rPr>
              <a:t>点击课程图片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进入对应课程</a:t>
            </a:r>
            <a:r>
              <a:rPr lang="zh-CN" altLang="en-US" sz="2800" b="1" dirty="0">
                <a:solidFill>
                  <a:srgbClr val="FFC000"/>
                </a:solidFill>
              </a:rPr>
              <a:t>页面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29223" y="1955800"/>
            <a:ext cx="1046440" cy="3225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</a:rPr>
              <a:t>查看课程信息和考核比例</a:t>
            </a:r>
          </a:p>
        </p:txBody>
      </p:sp>
      <p:sp>
        <p:nvSpPr>
          <p:cNvPr id="9" name="矩形 8"/>
          <p:cNvSpPr/>
          <p:nvPr/>
        </p:nvSpPr>
        <p:spPr>
          <a:xfrm>
            <a:off x="4927600" y="1828800"/>
            <a:ext cx="927100" cy="3556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160000" y="4686300"/>
            <a:ext cx="825500" cy="2032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3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6926" y="2951544"/>
            <a:ext cx="8958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ED7D31"/>
                </a:solidFill>
              </a:rPr>
              <a:t>如何学习尔雅课程</a:t>
            </a:r>
          </a:p>
        </p:txBody>
      </p:sp>
    </p:spTree>
    <p:extLst>
      <p:ext uri="{BB962C8B-B14F-4D97-AF65-F5344CB8AC3E}">
        <p14:creationId xmlns:p14="http://schemas.microsoft.com/office/powerpoint/2010/main" val="21859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" y="541866"/>
            <a:ext cx="3038475" cy="540173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1686" y="4102100"/>
            <a:ext cx="3000375" cy="3556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63587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点击知识点进入学习界面</a:t>
            </a:r>
          </a:p>
        </p:txBody>
      </p:sp>
      <p:sp>
        <p:nvSpPr>
          <p:cNvPr id="7" name="椭圆 6"/>
          <p:cNvSpPr/>
          <p:nvPr/>
        </p:nvSpPr>
        <p:spPr>
          <a:xfrm>
            <a:off x="3408360" y="4064000"/>
            <a:ext cx="431800" cy="43180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话气泡: 椭圆形 7"/>
          <p:cNvSpPr/>
          <p:nvPr/>
        </p:nvSpPr>
        <p:spPr>
          <a:xfrm>
            <a:off x="3141660" y="3351258"/>
            <a:ext cx="1773240" cy="641350"/>
          </a:xfrm>
          <a:prstGeom prst="wedgeEllipse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可以</a:t>
            </a:r>
            <a:r>
              <a:rPr lang="zh-CN" altLang="en-US" dirty="0" smtClean="0"/>
              <a:t>下载本地播放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91" y="541866"/>
            <a:ext cx="3036962" cy="53990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44" y="539174"/>
            <a:ext cx="3038476" cy="540173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30079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观看课程视频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13846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完成章节测验</a:t>
            </a:r>
          </a:p>
        </p:txBody>
      </p:sp>
    </p:spTree>
    <p:extLst>
      <p:ext uri="{BB962C8B-B14F-4D97-AF65-F5344CB8AC3E}">
        <p14:creationId xmlns:p14="http://schemas.microsoft.com/office/powerpoint/2010/main" val="39976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随身携带的数字教育资源库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19" y="1386443"/>
            <a:ext cx="2537024" cy="4512121"/>
          </a:xfrm>
          <a:prstGeom prst="rect">
            <a:avLst/>
          </a:prstGeom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84" y="1570417"/>
            <a:ext cx="2707548" cy="4526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69" y="1726464"/>
            <a:ext cx="2551554" cy="4535472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42" y="1902761"/>
            <a:ext cx="2554473" cy="4540675"/>
          </a:xfrm>
          <a:prstGeom prst="rect">
            <a:avLst/>
          </a:prstGeom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68" y="2089822"/>
            <a:ext cx="2549804" cy="4529911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895967" y="2819181"/>
            <a:ext cx="39541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200</a:t>
            </a:r>
            <a:r>
              <a:rPr lang="zh-CN" altLang="en-US" sz="3200" b="1" dirty="0">
                <a:solidFill>
                  <a:srgbClr val="C00000"/>
                </a:solidFill>
              </a:rPr>
              <a:t>余万册</a:t>
            </a:r>
            <a:r>
              <a:rPr lang="zh-CN" altLang="en-US" sz="3200" dirty="0">
                <a:solidFill>
                  <a:srgbClr val="FFC000"/>
                </a:solidFill>
              </a:rPr>
              <a:t>电子图书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en-US" altLang="zh-CN" sz="3200" b="1" dirty="0">
                <a:solidFill>
                  <a:srgbClr val="C00000"/>
                </a:solidFill>
              </a:rPr>
              <a:t>16</a:t>
            </a:r>
            <a:r>
              <a:rPr lang="zh-CN" altLang="en-US" sz="3200" b="1" dirty="0">
                <a:solidFill>
                  <a:srgbClr val="C00000"/>
                </a:solidFill>
              </a:rPr>
              <a:t>万集</a:t>
            </a:r>
            <a:r>
              <a:rPr lang="zh-CN" altLang="en-US" sz="3200" dirty="0">
                <a:solidFill>
                  <a:srgbClr val="FFC000"/>
                </a:solidFill>
              </a:rPr>
              <a:t>学术视频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数千种</a:t>
            </a:r>
            <a:r>
              <a:rPr lang="zh-CN" altLang="en-US" sz="3200" dirty="0">
                <a:solidFill>
                  <a:srgbClr val="FFC000"/>
                </a:solidFill>
              </a:rPr>
              <a:t>报刊订阅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数以万计</a:t>
            </a:r>
            <a:r>
              <a:rPr lang="zh-CN" altLang="en-US" sz="3200" dirty="0">
                <a:solidFill>
                  <a:srgbClr val="FFC000"/>
                </a:solidFill>
              </a:rPr>
              <a:t>的个性专题</a:t>
            </a:r>
          </a:p>
        </p:txBody>
      </p:sp>
    </p:spTree>
    <p:extLst>
      <p:ext uri="{BB962C8B-B14F-4D97-AF65-F5344CB8AC3E}">
        <p14:creationId xmlns:p14="http://schemas.microsoft.com/office/powerpoint/2010/main" val="1520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直播互动的利器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t="-474" b="2"/>
          <a:stretch/>
        </p:blipFill>
        <p:spPr>
          <a:xfrm>
            <a:off x="509400" y="1495374"/>
            <a:ext cx="2755267" cy="4606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31" y="1495374"/>
            <a:ext cx="2590940" cy="46061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79" y="1495376"/>
            <a:ext cx="2590940" cy="46061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583" y="1495372"/>
            <a:ext cx="2590941" cy="460611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940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尔雅名师直播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39516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丰富的直播频道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87468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名师讲座直播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13542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多样的互动方式</a:t>
            </a:r>
          </a:p>
        </p:txBody>
      </p:sp>
    </p:spTree>
    <p:extLst>
      <p:ext uri="{BB962C8B-B14F-4D97-AF65-F5344CB8AC3E}">
        <p14:creationId xmlns:p14="http://schemas.microsoft.com/office/powerpoint/2010/main" val="40529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尔雅学习重要警示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351338"/>
          </a:xfrm>
        </p:spPr>
        <p:txBody>
          <a:bodyPr/>
          <a:lstStyle/>
          <a:p>
            <a:r>
              <a:rPr lang="zh-CN" altLang="en-US" dirty="0">
                <a:solidFill>
                  <a:srgbClr val="92D050"/>
                </a:solidFill>
              </a:rPr>
              <a:t>各位同学应该认真学习尔雅课程，科学合理安排学习时间，及时完成任务，积极参加活动，争取优异成绩</a:t>
            </a:r>
            <a:r>
              <a:rPr lang="zh-CN" altLang="en-US" dirty="0" smtClean="0">
                <a:solidFill>
                  <a:srgbClr val="92D050"/>
                </a:solidFill>
              </a:rPr>
              <a:t>。</a:t>
            </a:r>
            <a:endParaRPr lang="en-US" altLang="zh-CN" dirty="0" smtClean="0">
              <a:solidFill>
                <a:srgbClr val="92D050"/>
              </a:solidFill>
            </a:endParaRPr>
          </a:p>
          <a:p>
            <a:endParaRPr lang="en-US" altLang="zh-CN" dirty="0">
              <a:solidFill>
                <a:srgbClr val="92D050"/>
              </a:solidFill>
            </a:endParaRPr>
          </a:p>
          <a:p>
            <a:r>
              <a:rPr lang="zh-CN" altLang="en-US" dirty="0">
                <a:solidFill>
                  <a:srgbClr val="92D050"/>
                </a:solidFill>
              </a:rPr>
              <a:t>坚持诚信学习，维护良好风气</a:t>
            </a:r>
            <a:r>
              <a:rPr lang="zh-CN" altLang="en-US" dirty="0" smtClean="0">
                <a:solidFill>
                  <a:srgbClr val="92D050"/>
                </a:solidFill>
              </a:rPr>
              <a:t>。尔</a:t>
            </a:r>
            <a:r>
              <a:rPr lang="zh-CN" altLang="en-US" dirty="0">
                <a:solidFill>
                  <a:srgbClr val="92D050"/>
                </a:solidFill>
              </a:rPr>
              <a:t>雅公司对不诚信学习者将采取记录不良学习行为、清空学习进度、封禁帐号等惩处措施，并定期向学校提交作弊学生名单，由学校根据相关校规校纪惩处</a:t>
            </a:r>
            <a:r>
              <a:rPr lang="zh-CN" altLang="en-US" dirty="0" smtClean="0">
                <a:solidFill>
                  <a:srgbClr val="92D050"/>
                </a:solidFill>
              </a:rPr>
              <a:t>。</a:t>
            </a:r>
            <a:endParaRPr lang="en-US" altLang="zh-CN" dirty="0" smtClean="0">
              <a:solidFill>
                <a:srgbClr val="92D050"/>
              </a:solidFill>
            </a:endParaRPr>
          </a:p>
          <a:p>
            <a:endParaRPr lang="en-US" altLang="zh-CN" dirty="0">
              <a:solidFill>
                <a:srgbClr val="92D050"/>
              </a:solidFill>
            </a:endParaRPr>
          </a:p>
          <a:p>
            <a:r>
              <a:rPr lang="zh-CN" altLang="en-US" dirty="0" smtClean="0">
                <a:solidFill>
                  <a:srgbClr val="92D050"/>
                </a:solidFill>
              </a:rPr>
              <a:t>遵守</a:t>
            </a:r>
            <a:r>
              <a:rPr lang="zh-CN" altLang="en-US" dirty="0">
                <a:solidFill>
                  <a:srgbClr val="92D050"/>
                </a:solidFill>
              </a:rPr>
              <a:t>国家相关法律法规规定，不得在任何评论区发布不负责任的言论，违者将被依法追究责任。</a:t>
            </a:r>
          </a:p>
        </p:txBody>
      </p:sp>
    </p:spTree>
    <p:extLst>
      <p:ext uri="{BB962C8B-B14F-4D97-AF65-F5344CB8AC3E}">
        <p14:creationId xmlns:p14="http://schemas.microsoft.com/office/powerpoint/2010/main" val="2416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rya.mooc.chaoxing.com/template/school/eryanew/img/er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35" y="1975794"/>
            <a:ext cx="2373270" cy="23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410" y="1976567"/>
            <a:ext cx="2372497" cy="237249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13452" y="4472632"/>
            <a:ext cx="28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</a:rPr>
              <a:t>超星学习通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14364" y="4472632"/>
            <a:ext cx="28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</a:rPr>
              <a:t>超星尔雅微信公众号</a:t>
            </a:r>
          </a:p>
        </p:txBody>
      </p:sp>
    </p:spTree>
    <p:extLst>
      <p:ext uri="{BB962C8B-B14F-4D97-AF65-F5344CB8AC3E}">
        <p14:creationId xmlns:p14="http://schemas.microsoft.com/office/powerpoint/2010/main" val="28305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6847" y="918228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尔雅通识课学习流程</a:t>
            </a:r>
          </a:p>
        </p:txBody>
      </p:sp>
      <p:sp>
        <p:nvSpPr>
          <p:cNvPr id="5" name="椭圆 4"/>
          <p:cNvSpPr/>
          <p:nvPr/>
        </p:nvSpPr>
        <p:spPr>
          <a:xfrm>
            <a:off x="1166341" y="2730845"/>
            <a:ext cx="1940011" cy="1940011"/>
          </a:xfrm>
          <a:prstGeom prst="ellipse">
            <a:avLst/>
          </a:prstGeom>
          <a:solidFill>
            <a:srgbClr val="ED0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登录</a:t>
            </a:r>
            <a:endParaRPr lang="en-US" altLang="zh-CN" sz="2800" b="1" dirty="0"/>
          </a:p>
          <a:p>
            <a:pPr algn="ctr"/>
            <a:r>
              <a:rPr lang="zh-CN" altLang="en-US" sz="2800" b="1" dirty="0"/>
              <a:t>平台</a:t>
            </a:r>
          </a:p>
        </p:txBody>
      </p:sp>
      <p:sp>
        <p:nvSpPr>
          <p:cNvPr id="6" name="椭圆 5"/>
          <p:cNvSpPr/>
          <p:nvPr/>
        </p:nvSpPr>
        <p:spPr>
          <a:xfrm>
            <a:off x="3864233" y="2730844"/>
            <a:ext cx="1940011" cy="19400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查看考核比例</a:t>
            </a:r>
          </a:p>
        </p:txBody>
      </p:sp>
      <p:sp>
        <p:nvSpPr>
          <p:cNvPr id="7" name="椭圆 6"/>
          <p:cNvSpPr/>
          <p:nvPr/>
        </p:nvSpPr>
        <p:spPr>
          <a:xfrm>
            <a:off x="6562125" y="2730843"/>
            <a:ext cx="1940011" cy="19400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完成考核项目</a:t>
            </a:r>
          </a:p>
        </p:txBody>
      </p:sp>
      <p:sp>
        <p:nvSpPr>
          <p:cNvPr id="8" name="椭圆 7"/>
          <p:cNvSpPr/>
          <p:nvPr/>
        </p:nvSpPr>
        <p:spPr>
          <a:xfrm>
            <a:off x="9260017" y="2730843"/>
            <a:ext cx="1940011" cy="194001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取得</a:t>
            </a:r>
            <a:endParaRPr lang="en-US" altLang="zh-CN" sz="2800" b="1" dirty="0"/>
          </a:p>
          <a:p>
            <a:pPr algn="ctr"/>
            <a:r>
              <a:rPr lang="zh-CN" altLang="en-US" sz="2800" b="1" dirty="0"/>
              <a:t>成绩</a:t>
            </a:r>
          </a:p>
        </p:txBody>
      </p:sp>
    </p:spTree>
    <p:extLst>
      <p:ext uri="{BB962C8B-B14F-4D97-AF65-F5344CB8AC3E}">
        <p14:creationId xmlns:p14="http://schemas.microsoft.com/office/powerpoint/2010/main" val="11430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67384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学校发放</a:t>
            </a:r>
            <a:endParaRPr lang="en-US" altLang="zh-CN" sz="2400" dirty="0"/>
          </a:p>
          <a:p>
            <a:pPr algn="ctr"/>
            <a:r>
              <a:rPr lang="zh-CN" altLang="en-US" sz="2400" dirty="0"/>
              <a:t>开课通知</a:t>
            </a:r>
          </a:p>
        </p:txBody>
      </p:sp>
      <p:sp>
        <p:nvSpPr>
          <p:cNvPr id="5" name="矩形 4"/>
          <p:cNvSpPr/>
          <p:nvPr/>
        </p:nvSpPr>
        <p:spPr>
          <a:xfrm>
            <a:off x="4027709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登录平台</a:t>
            </a:r>
            <a:endParaRPr lang="en-US" altLang="zh-CN" sz="2400" dirty="0"/>
          </a:p>
          <a:p>
            <a:pPr algn="ctr"/>
            <a:r>
              <a:rPr lang="zh-CN" altLang="en-US" sz="2400" dirty="0"/>
              <a:t>或学习通</a:t>
            </a:r>
          </a:p>
        </p:txBody>
      </p:sp>
      <p:sp>
        <p:nvSpPr>
          <p:cNvPr id="6" name="矩形 5"/>
          <p:cNvSpPr/>
          <p:nvPr/>
        </p:nvSpPr>
        <p:spPr>
          <a:xfrm>
            <a:off x="6583674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修改密码</a:t>
            </a:r>
            <a:endParaRPr lang="en-US" altLang="zh-CN" sz="2400" dirty="0"/>
          </a:p>
          <a:p>
            <a:pPr algn="ctr"/>
            <a:r>
              <a:rPr lang="zh-CN" altLang="en-US" sz="2400" dirty="0"/>
              <a:t>绑定信息</a:t>
            </a:r>
          </a:p>
        </p:txBody>
      </p:sp>
      <p:sp>
        <p:nvSpPr>
          <p:cNvPr id="7" name="矩形 6"/>
          <p:cNvSpPr/>
          <p:nvPr/>
        </p:nvSpPr>
        <p:spPr>
          <a:xfrm>
            <a:off x="9143999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查看课程</a:t>
            </a:r>
            <a:endParaRPr lang="en-US" altLang="zh-CN" sz="2400" dirty="0"/>
          </a:p>
        </p:txBody>
      </p:sp>
      <p:sp>
        <p:nvSpPr>
          <p:cNvPr id="8" name="矩形 7"/>
          <p:cNvSpPr/>
          <p:nvPr/>
        </p:nvSpPr>
        <p:spPr>
          <a:xfrm>
            <a:off x="1467387" y="2998289"/>
            <a:ext cx="6831872" cy="4746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在线学习和交流互动</a:t>
            </a:r>
          </a:p>
        </p:txBody>
      </p:sp>
      <p:sp>
        <p:nvSpPr>
          <p:cNvPr id="9" name="矩形 8"/>
          <p:cNvSpPr/>
          <p:nvPr/>
        </p:nvSpPr>
        <p:spPr>
          <a:xfrm>
            <a:off x="1467387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看视频</a:t>
            </a:r>
          </a:p>
        </p:txBody>
      </p:sp>
      <p:sp>
        <p:nvSpPr>
          <p:cNvPr id="10" name="矩形 9"/>
          <p:cNvSpPr/>
          <p:nvPr/>
        </p:nvSpPr>
        <p:spPr>
          <a:xfrm>
            <a:off x="3187329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做作业</a:t>
            </a:r>
          </a:p>
        </p:txBody>
      </p:sp>
      <p:sp>
        <p:nvSpPr>
          <p:cNvPr id="11" name="矩形 10"/>
          <p:cNvSpPr/>
          <p:nvPr/>
        </p:nvSpPr>
        <p:spPr>
          <a:xfrm>
            <a:off x="4907271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读经典</a:t>
            </a:r>
          </a:p>
        </p:txBody>
      </p:sp>
      <p:sp>
        <p:nvSpPr>
          <p:cNvPr id="12" name="矩形 11"/>
          <p:cNvSpPr/>
          <p:nvPr/>
        </p:nvSpPr>
        <p:spPr>
          <a:xfrm>
            <a:off x="6627213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观直播</a:t>
            </a:r>
          </a:p>
        </p:txBody>
      </p:sp>
      <p:sp>
        <p:nvSpPr>
          <p:cNvPr id="13" name="矩形 12"/>
          <p:cNvSpPr/>
          <p:nvPr/>
        </p:nvSpPr>
        <p:spPr>
          <a:xfrm>
            <a:off x="1467383" y="4758895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参加考试</a:t>
            </a:r>
            <a:endParaRPr lang="en-US" altLang="zh-CN" sz="2400" dirty="0"/>
          </a:p>
        </p:txBody>
      </p:sp>
      <p:sp>
        <p:nvSpPr>
          <p:cNvPr id="14" name="矩形 13"/>
          <p:cNvSpPr/>
          <p:nvPr/>
        </p:nvSpPr>
        <p:spPr>
          <a:xfrm>
            <a:off x="9139639" y="3022968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查看</a:t>
            </a:r>
            <a:endParaRPr lang="en-US" altLang="zh-CN" sz="2400" dirty="0"/>
          </a:p>
          <a:p>
            <a:pPr algn="ctr"/>
            <a:r>
              <a:rPr lang="zh-CN" altLang="en-US" sz="2400" dirty="0"/>
              <a:t>考核比例</a:t>
            </a:r>
            <a:endParaRPr lang="en-US" altLang="zh-CN" sz="2400" dirty="0"/>
          </a:p>
        </p:txBody>
      </p:sp>
      <p:cxnSp>
        <p:nvCxnSpPr>
          <p:cNvPr id="17" name="直接箭头连接符 16"/>
          <p:cNvCxnSpPr>
            <a:stCxn id="4" idx="3"/>
            <a:endCxn id="5" idx="1"/>
          </p:cNvCxnSpPr>
          <p:nvPr/>
        </p:nvCxnSpPr>
        <p:spPr>
          <a:xfrm>
            <a:off x="3139429" y="1787795"/>
            <a:ext cx="88828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5" idx="3"/>
            <a:endCxn id="6" idx="1"/>
          </p:cNvCxnSpPr>
          <p:nvPr/>
        </p:nvCxnSpPr>
        <p:spPr>
          <a:xfrm>
            <a:off x="5699754" y="1787795"/>
            <a:ext cx="88392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6" idx="3"/>
          </p:cNvCxnSpPr>
          <p:nvPr/>
        </p:nvCxnSpPr>
        <p:spPr>
          <a:xfrm>
            <a:off x="8255719" y="1787795"/>
            <a:ext cx="88392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121399" y="4822963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尔雅通识课学习流程</a:t>
            </a:r>
          </a:p>
        </p:txBody>
      </p:sp>
      <p:cxnSp>
        <p:nvCxnSpPr>
          <p:cNvPr id="33" name="直接箭头连接符 32"/>
          <p:cNvCxnSpPr>
            <a:stCxn id="7" idx="2"/>
            <a:endCxn id="14" idx="0"/>
          </p:cNvCxnSpPr>
          <p:nvPr/>
        </p:nvCxnSpPr>
        <p:spPr>
          <a:xfrm flipH="1">
            <a:off x="9975662" y="2205806"/>
            <a:ext cx="4360" cy="81716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14" idx="1"/>
          </p:cNvCxnSpPr>
          <p:nvPr/>
        </p:nvCxnSpPr>
        <p:spPr>
          <a:xfrm flipH="1">
            <a:off x="8299258" y="3440979"/>
            <a:ext cx="840381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9" idx="2"/>
            <a:endCxn id="13" idx="0"/>
          </p:cNvCxnSpPr>
          <p:nvPr/>
        </p:nvCxnSpPr>
        <p:spPr>
          <a:xfrm flipH="1">
            <a:off x="2303406" y="3995418"/>
            <a:ext cx="4" cy="76347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4027709" y="4758895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取得成绩</a:t>
            </a:r>
            <a:endParaRPr lang="en-US" altLang="zh-CN" sz="2400" dirty="0"/>
          </a:p>
        </p:txBody>
      </p:sp>
      <p:cxnSp>
        <p:nvCxnSpPr>
          <p:cNvPr id="43" name="直接箭头连接符 42"/>
          <p:cNvCxnSpPr>
            <a:stCxn id="13" idx="3"/>
            <a:endCxn id="40" idx="1"/>
          </p:cNvCxnSpPr>
          <p:nvPr/>
        </p:nvCxnSpPr>
        <p:spPr>
          <a:xfrm>
            <a:off x="3139428" y="5176906"/>
            <a:ext cx="888281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2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64253" y="4438850"/>
            <a:ext cx="7133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C000"/>
                </a:solidFill>
              </a:rPr>
              <a:t>进入本校学习网址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：</a:t>
            </a:r>
            <a:r>
              <a:rPr lang="en-US" altLang="zh-CN" sz="2000" b="1" dirty="0">
                <a:solidFill>
                  <a:srgbClr val="FFC000"/>
                </a:solidFill>
              </a:rPr>
              <a:t>http://bztc.benke.chaoxing.com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/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，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r>
              <a:rPr lang="zh-CN" altLang="en-US" sz="2000" b="1" dirty="0" smtClean="0">
                <a:solidFill>
                  <a:srgbClr val="FFC000"/>
                </a:solidFill>
              </a:rPr>
              <a:t>点击</a:t>
            </a:r>
            <a:r>
              <a:rPr lang="zh-CN" altLang="en-US" sz="2000" b="1" dirty="0">
                <a:solidFill>
                  <a:srgbClr val="FFC000"/>
                </a:solidFill>
              </a:rPr>
              <a:t>右上角 登录 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按钮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6397" y="5208089"/>
            <a:ext cx="711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</a:rPr>
              <a:t>输入账号（学号）和密码（初始密码：</a:t>
            </a:r>
            <a:r>
              <a:rPr lang="en-US" altLang="zh-CN" sz="2000" b="1" dirty="0">
                <a:solidFill>
                  <a:srgbClr val="FFC000"/>
                </a:solidFill>
              </a:rPr>
              <a:t>123456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）</a:t>
            </a:r>
            <a:endParaRPr lang="en-US" altLang="zh-CN" sz="2000" b="1" dirty="0">
              <a:solidFill>
                <a:srgbClr val="FFC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4425" y="572275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、登录平台</a:t>
            </a:r>
          </a:p>
        </p:txBody>
      </p:sp>
      <p:pic>
        <p:nvPicPr>
          <p:cNvPr id="1026" name="Picture 2" descr="C:\Users\qlx\Desktop\尔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3" y="1280161"/>
            <a:ext cx="5582140" cy="30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qlx\Desktop\尔雅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00" y="330735"/>
            <a:ext cx="6253704" cy="40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右箭头 1"/>
          <p:cNvSpPr/>
          <p:nvPr/>
        </p:nvSpPr>
        <p:spPr>
          <a:xfrm>
            <a:off x="5570449" y="1604513"/>
            <a:ext cx="621102" cy="484632"/>
          </a:xfrm>
          <a:prstGeom prst="rightArrow">
            <a:avLst/>
          </a:prstGeom>
          <a:solidFill>
            <a:srgbClr val="ED1C2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5168307" y="1065277"/>
            <a:ext cx="457200" cy="5392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028" name="Picture 4" descr="C:\Users\qlx\Desktop\尔雅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851" y="4435729"/>
            <a:ext cx="2971577" cy="195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0"/>
          <p:cNvSpPr txBox="1"/>
          <p:nvPr/>
        </p:nvSpPr>
        <p:spPr>
          <a:xfrm>
            <a:off x="186397" y="5783373"/>
            <a:ext cx="711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C000"/>
                </a:solidFill>
              </a:rPr>
              <a:t>（学生</a:t>
            </a:r>
            <a:r>
              <a:rPr lang="zh-CN" altLang="en-US" sz="2000" b="1" dirty="0">
                <a:solidFill>
                  <a:srgbClr val="FFC000"/>
                </a:solidFill>
              </a:rPr>
              <a:t>可以通过平台找回密码，点击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“忘记密码”进入“找回密码”界面，输入</a:t>
            </a:r>
            <a:r>
              <a:rPr lang="zh-CN" altLang="en-US" sz="2000" b="1" dirty="0">
                <a:solidFill>
                  <a:srgbClr val="FFC000"/>
                </a:solidFill>
              </a:rPr>
              <a:t>正确的手机号码或者是邮箱即可找回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。</a:t>
            </a:r>
            <a:r>
              <a:rPr lang="zh-CN" altLang="en-US" sz="2000" b="1" dirty="0">
                <a:solidFill>
                  <a:srgbClr val="FFC00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893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52" y="424062"/>
            <a:ext cx="5493849" cy="22362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52" y="2827605"/>
            <a:ext cx="5493848" cy="36436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65900" y="1090658"/>
            <a:ext cx="506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第一次登录需要修改密码，请按照系统提示进行设置。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zh-CN" altLang="en-US" sz="2400" dirty="0">
                <a:solidFill>
                  <a:srgbClr val="FFC000"/>
                </a:solidFill>
              </a:rPr>
              <a:t>一定要保管好自己的密码，</a:t>
            </a:r>
            <a:r>
              <a:rPr lang="zh-CN" altLang="en-US" sz="2400" dirty="0" smtClean="0">
                <a:solidFill>
                  <a:srgbClr val="FFC000"/>
                </a:solidFill>
              </a:rPr>
              <a:t>以免出现</a:t>
            </a:r>
            <a:r>
              <a:rPr lang="zh-CN" altLang="en-US" sz="2400" dirty="0">
                <a:solidFill>
                  <a:srgbClr val="FFC000"/>
                </a:solidFill>
              </a:rPr>
              <a:t>问题，影响到自己的成绩。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65900" y="4385622"/>
            <a:ext cx="506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C000"/>
                </a:solidFill>
              </a:rPr>
              <a:t>登录后点击头像</a:t>
            </a:r>
            <a:r>
              <a:rPr lang="zh-CN" altLang="en-US" sz="2400" dirty="0">
                <a:solidFill>
                  <a:srgbClr val="FFC000"/>
                </a:solidFill>
              </a:rPr>
              <a:t>旁边的设置，</a:t>
            </a:r>
            <a:r>
              <a:rPr lang="zh-CN" altLang="en-US" sz="2400" dirty="0" smtClean="0">
                <a:solidFill>
                  <a:srgbClr val="FFC000"/>
                </a:solidFill>
              </a:rPr>
              <a:t>绑定邮箱</a:t>
            </a:r>
            <a:r>
              <a:rPr lang="zh-CN" altLang="en-US" sz="2400" dirty="0">
                <a:solidFill>
                  <a:srgbClr val="FFC000"/>
                </a:solidFill>
              </a:rPr>
              <a:t>和手机号码</a:t>
            </a:r>
            <a:r>
              <a:rPr lang="zh-CN" altLang="en-US" sz="2400" dirty="0" smtClean="0">
                <a:solidFill>
                  <a:srgbClr val="FFC000"/>
                </a:solidFill>
              </a:rPr>
              <a:t>，方便及时收到课程</a:t>
            </a:r>
            <a:r>
              <a:rPr lang="zh-CN" altLang="en-US" sz="2400" dirty="0">
                <a:solidFill>
                  <a:srgbClr val="FFC000"/>
                </a:solidFill>
              </a:rPr>
              <a:t>相关</a:t>
            </a:r>
            <a:r>
              <a:rPr lang="zh-CN" altLang="en-US" sz="2400" dirty="0" smtClean="0">
                <a:solidFill>
                  <a:srgbClr val="FFC000"/>
                </a:solidFill>
              </a:rPr>
              <a:t>通知和找回密码。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4390441"/>
            <a:ext cx="7140498" cy="20986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1320397"/>
            <a:ext cx="3706587" cy="27948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7014" y="3080269"/>
            <a:ext cx="1600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38866" y="3466074"/>
            <a:ext cx="159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点击课程图片</a:t>
            </a:r>
          </a:p>
        </p:txBody>
      </p:sp>
      <p:sp>
        <p:nvSpPr>
          <p:cNvPr id="9" name="椭圆 8"/>
          <p:cNvSpPr/>
          <p:nvPr/>
        </p:nvSpPr>
        <p:spPr>
          <a:xfrm>
            <a:off x="5222443" y="4358256"/>
            <a:ext cx="6350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757350" y="901302"/>
            <a:ext cx="74346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</a:rPr>
              <a:t>查看课程考核比例，了解获得成绩办法</a:t>
            </a:r>
            <a:endParaRPr lang="en-US" altLang="zh-CN" sz="2400" b="1" dirty="0">
              <a:solidFill>
                <a:srgbClr val="FFC000"/>
              </a:solidFill>
            </a:endParaRPr>
          </a:p>
          <a:p>
            <a:r>
              <a:rPr lang="zh-CN" altLang="en-US" sz="2400" b="1" dirty="0">
                <a:solidFill>
                  <a:srgbClr val="FFC000"/>
                </a:solidFill>
              </a:rPr>
              <a:t>第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一部分：线</a:t>
            </a:r>
            <a:r>
              <a:rPr lang="zh-CN" altLang="en-US" sz="2400" b="1" dirty="0">
                <a:solidFill>
                  <a:srgbClr val="FFC000"/>
                </a:solidFill>
              </a:rPr>
              <a:t>上考核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项目，包括观看</a:t>
            </a:r>
            <a:r>
              <a:rPr lang="zh-CN" altLang="en-US" sz="2400" b="1" dirty="0">
                <a:solidFill>
                  <a:srgbClr val="FFC000"/>
                </a:solidFill>
              </a:rPr>
              <a:t>视频、做测验、参加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考试，</a:t>
            </a:r>
            <a:r>
              <a:rPr lang="zh-CN" altLang="en-US" sz="2400" b="1" dirty="0">
                <a:solidFill>
                  <a:srgbClr val="FFC000"/>
                </a:solidFill>
              </a:rPr>
              <a:t>成绩由各部分加权得到。考核比例即加权系数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。此部分占总成绩的</a:t>
            </a:r>
            <a:r>
              <a:rPr lang="en-US" altLang="zh-CN" sz="2400" b="1" dirty="0" smtClean="0">
                <a:solidFill>
                  <a:srgbClr val="FFC000"/>
                </a:solidFill>
              </a:rPr>
              <a:t>70%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。</a:t>
            </a:r>
            <a:endParaRPr lang="en-US" altLang="zh-CN" sz="2400" b="1" dirty="0" smtClean="0">
              <a:solidFill>
                <a:srgbClr val="FFC000"/>
              </a:solidFill>
            </a:endParaRPr>
          </a:p>
          <a:p>
            <a:r>
              <a:rPr lang="zh-CN" altLang="en-US" sz="2400" b="1" dirty="0">
                <a:solidFill>
                  <a:srgbClr val="FFC000"/>
                </a:solidFill>
              </a:rPr>
              <a:t>第二部分：参与教师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发起的讨论，该部分占</a:t>
            </a:r>
            <a:r>
              <a:rPr lang="zh-CN" altLang="en-US" sz="2400" b="1" dirty="0">
                <a:solidFill>
                  <a:srgbClr val="FFC000"/>
                </a:solidFill>
              </a:rPr>
              <a:t>总成绩的</a:t>
            </a:r>
            <a:r>
              <a:rPr lang="en-US" altLang="zh-CN" sz="2400" b="1" dirty="0">
                <a:solidFill>
                  <a:srgbClr val="FFC000"/>
                </a:solidFill>
              </a:rPr>
              <a:t>30%</a:t>
            </a:r>
            <a:r>
              <a:rPr lang="zh-CN" altLang="en-US" sz="2400" b="1" dirty="0">
                <a:solidFill>
                  <a:srgbClr val="FFC000"/>
                </a:solidFill>
              </a:rPr>
              <a:t>，每门课程辅导教师每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学期</a:t>
            </a:r>
            <a:r>
              <a:rPr lang="zh-CN" altLang="en-US" sz="2400" b="1" dirty="0">
                <a:solidFill>
                  <a:srgbClr val="FFC000"/>
                </a:solidFill>
              </a:rPr>
              <a:t>通过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平台</a:t>
            </a:r>
            <a:r>
              <a:rPr lang="zh-CN" altLang="en-US" sz="2400" b="1" dirty="0">
                <a:solidFill>
                  <a:srgbClr val="FFC000"/>
                </a:solidFill>
              </a:rPr>
              <a:t>发起</a:t>
            </a:r>
            <a:r>
              <a:rPr lang="en-US" altLang="zh-CN" sz="2400" b="1" dirty="0">
                <a:solidFill>
                  <a:srgbClr val="FFC000"/>
                </a:solidFill>
              </a:rPr>
              <a:t>4</a:t>
            </a:r>
            <a:r>
              <a:rPr lang="zh-CN" altLang="en-US" sz="2400" b="1" dirty="0">
                <a:solidFill>
                  <a:srgbClr val="FFC000"/>
                </a:solidFill>
              </a:rPr>
              <a:t>次及以上讨论，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学生参与</a:t>
            </a:r>
            <a:r>
              <a:rPr lang="zh-CN" altLang="en-US" sz="2400" b="1" dirty="0">
                <a:solidFill>
                  <a:srgbClr val="FFC000"/>
                </a:solidFill>
              </a:rPr>
              <a:t>讨论，辅导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教师根据</a:t>
            </a:r>
            <a:r>
              <a:rPr lang="zh-CN" altLang="en-US" sz="2400" b="1" dirty="0">
                <a:solidFill>
                  <a:srgbClr val="FFC000"/>
                </a:solidFill>
              </a:rPr>
              <a:t>学生参与讨论情况给予每位同学讨论成绩。</a:t>
            </a:r>
            <a:endParaRPr lang="en-US" altLang="zh-CN" sz="2400" b="1" dirty="0">
              <a:solidFill>
                <a:srgbClr val="FFC000"/>
              </a:solidFill>
            </a:endParaRPr>
          </a:p>
        </p:txBody>
      </p:sp>
      <p:sp>
        <p:nvSpPr>
          <p:cNvPr id="11" name="箭头: 右 10"/>
          <p:cNvSpPr/>
          <p:nvPr/>
        </p:nvSpPr>
        <p:spPr>
          <a:xfrm rot="5400000">
            <a:off x="3454185" y="3718174"/>
            <a:ext cx="365760" cy="9144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84425" y="572275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、查看考核比例</a:t>
            </a:r>
          </a:p>
        </p:txBody>
      </p:sp>
      <p:sp>
        <p:nvSpPr>
          <p:cNvPr id="2" name="爆炸形: 14 pt  1"/>
          <p:cNvSpPr/>
          <p:nvPr/>
        </p:nvSpPr>
        <p:spPr>
          <a:xfrm>
            <a:off x="8069099" y="3757314"/>
            <a:ext cx="3620530" cy="2796306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20192077">
            <a:off x="8699453" y="4863078"/>
            <a:ext cx="269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非常重要！！</a:t>
            </a:r>
          </a:p>
        </p:txBody>
      </p:sp>
    </p:spTree>
    <p:extLst>
      <p:ext uri="{BB962C8B-B14F-4D97-AF65-F5344CB8AC3E}">
        <p14:creationId xmlns:p14="http://schemas.microsoft.com/office/powerpoint/2010/main" val="33769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57" y="1256161"/>
            <a:ext cx="9136106" cy="5271638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69397" y="2791169"/>
            <a:ext cx="4855633" cy="2235200"/>
          </a:xfrm>
          <a:prstGeom prst="rect">
            <a:avLst/>
          </a:prstGeom>
          <a:solidFill>
            <a:srgbClr val="000000">
              <a:alpha val="69804"/>
            </a:srgbClr>
          </a:solidFill>
          <a:ln w="12700">
            <a:noFill/>
            <a:miter lim="800000"/>
            <a:headEnd/>
            <a:tailEnd/>
          </a:ln>
        </p:spPr>
        <p:txBody>
          <a:bodyPr lIns="143996" tIns="143996" rIns="191995" bIns="95998"/>
          <a:lstStyle/>
          <a:p>
            <a:pPr marL="253994" indent="-253994" eaLnBrk="0" hangingPunct="0">
              <a:lnSpc>
                <a:spcPct val="95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视频播放进度记忆，防止快进</a:t>
            </a:r>
            <a:endParaRPr lang="en-US" altLang="zh-CN" sz="21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253994" indent="-253994" eaLnBrk="0" hangingPunct="0">
              <a:lnSpc>
                <a:spcPct val="95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视频顺序锁定，防止跳集观看</a:t>
            </a:r>
            <a:endParaRPr lang="en-US" altLang="zh-CN" sz="21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253994" indent="-253994" eaLnBrk="0" hangingPunct="0">
              <a:lnSpc>
                <a:spcPct val="95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当前活动窗口探测，防止观看时从事其他活动</a:t>
            </a:r>
            <a:endParaRPr lang="en-US" altLang="zh-CN" sz="21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253994" indent="-253994" eaLnBrk="0" hangingPunct="0">
              <a:lnSpc>
                <a:spcPct val="95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详细记录学习数据，</a:t>
            </a:r>
            <a:r>
              <a:rPr lang="zh-CN" altLang="en-US" sz="2100" b="1" dirty="0">
                <a:solidFill>
                  <a:srgbClr val="ED1C24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管理学习行为</a:t>
            </a:r>
            <a:endParaRPr lang="en-US" altLang="zh-CN" sz="2100" b="1" dirty="0">
              <a:solidFill>
                <a:srgbClr val="ED1C24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8168915" y="5622619"/>
            <a:ext cx="2567390" cy="3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0" rIns="121917" bIns="191995" anchor="ctr"/>
          <a:lstStyle/>
          <a:p>
            <a:pPr defTabSz="914377" eaLnBrk="0" hangingPunct="0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  <a:sym typeface="微软雅黑" pitchFamily="34" charset="-122"/>
              </a:rPr>
              <a:t>闯关式学习</a:t>
            </a:r>
          </a:p>
        </p:txBody>
      </p:sp>
      <p:sp>
        <p:nvSpPr>
          <p:cNvPr id="13" name="任意多边形 22"/>
          <p:cNvSpPr>
            <a:spLocks noChangeArrowheads="1"/>
          </p:cNvSpPr>
          <p:nvPr/>
        </p:nvSpPr>
        <p:spPr bwMode="auto">
          <a:xfrm flipH="1">
            <a:off x="8142704" y="3946869"/>
            <a:ext cx="1135699" cy="1541927"/>
          </a:xfrm>
          <a:custGeom>
            <a:avLst/>
            <a:gdLst>
              <a:gd name="T0" fmla="*/ 0 w 3260785"/>
              <a:gd name="T1" fmla="*/ 834650 h 1483743"/>
              <a:gd name="T2" fmla="*/ 1742471 w 3260785"/>
              <a:gd name="T3" fmla="*/ 689072 h 1483743"/>
              <a:gd name="T4" fmla="*/ 3260665 w 3260785"/>
              <a:gd name="T5" fmla="*/ 0 h 1483743"/>
              <a:gd name="T6" fmla="*/ 0 60000 65536"/>
              <a:gd name="T7" fmla="*/ 0 60000 65536"/>
              <a:gd name="T8" fmla="*/ 0 60000 65536"/>
              <a:gd name="T9" fmla="*/ 0 w 3260785"/>
              <a:gd name="T10" fmla="*/ 0 h 1483743"/>
              <a:gd name="T11" fmla="*/ 3260785 w 3260785"/>
              <a:gd name="T12" fmla="*/ 1483743 h 1483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0785" h="1483743">
                <a:moveTo>
                  <a:pt x="0" y="1483743"/>
                </a:moveTo>
                <a:cubicBezTo>
                  <a:pt x="599535" y="1477992"/>
                  <a:pt x="1199071" y="1472241"/>
                  <a:pt x="1742535" y="1224951"/>
                </a:cubicBezTo>
                <a:cubicBezTo>
                  <a:pt x="2285999" y="977661"/>
                  <a:pt x="3007743" y="184030"/>
                  <a:pt x="3260785" y="0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dash"/>
            <a:miter lim="800000"/>
            <a:headEnd/>
            <a:tailEnd/>
          </a:ln>
          <a:extLst/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defRPr/>
            </a:pPr>
            <a:endParaRPr lang="zh-CN" altLang="zh-CN" kern="0" dirty="0">
              <a:solidFill>
                <a:srgbClr val="2A82B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639692" y="1494491"/>
            <a:ext cx="1169551" cy="45784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</a:rPr>
              <a:t>必须完成当前知识点，才能解锁下一个知识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点</a:t>
            </a:r>
            <a:endParaRPr lang="zh-CN" altLang="en-US" sz="3200" b="1" dirty="0">
              <a:solidFill>
                <a:srgbClr val="FFC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4425" y="572275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</a:t>
            </a:r>
          </a:p>
        </p:txBody>
      </p:sp>
    </p:spTree>
    <p:extLst>
      <p:ext uri="{BB962C8B-B14F-4D97-AF65-F5344CB8AC3E}">
        <p14:creationId xmlns:p14="http://schemas.microsoft.com/office/powerpoint/2010/main" val="116486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322" y="1292662"/>
            <a:ext cx="5051542" cy="5033997"/>
          </a:xfrm>
          <a:prstGeom prst="rect">
            <a:avLst/>
          </a:prstGeom>
        </p:spPr>
      </p:pic>
      <p:sp>
        <p:nvSpPr>
          <p:cNvPr id="10" name="MH_Other_1"/>
          <p:cNvSpPr txBox="1">
            <a:spLocks noChangeArrowheads="1"/>
          </p:cNvSpPr>
          <p:nvPr/>
        </p:nvSpPr>
        <p:spPr bwMode="auto">
          <a:xfrm>
            <a:off x="1093831" y="2501899"/>
            <a:ext cx="688975" cy="962025"/>
          </a:xfrm>
          <a:prstGeom prst="rect">
            <a:avLst/>
          </a:prstGeom>
          <a:solidFill>
            <a:srgbClr val="82D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588"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SubTitle_1"/>
          <p:cNvSpPr>
            <a:spLocks noChangeArrowheads="1"/>
          </p:cNvSpPr>
          <p:nvPr/>
        </p:nvSpPr>
        <p:spPr bwMode="auto">
          <a:xfrm>
            <a:off x="1986006" y="2328863"/>
            <a:ext cx="381091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588"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章节测验一旦提交就无法更改，请提交前一定要确认试题是否是全部完成</a:t>
            </a:r>
          </a:p>
        </p:txBody>
      </p:sp>
      <p:sp>
        <p:nvSpPr>
          <p:cNvPr id="17" name="MH_Other_3"/>
          <p:cNvSpPr txBox="1">
            <a:spLocks noChangeArrowheads="1"/>
          </p:cNvSpPr>
          <p:nvPr/>
        </p:nvSpPr>
        <p:spPr bwMode="auto">
          <a:xfrm>
            <a:off x="1093831" y="3882154"/>
            <a:ext cx="688975" cy="959721"/>
          </a:xfrm>
          <a:prstGeom prst="rect">
            <a:avLst/>
          </a:prstGeom>
          <a:solidFill>
            <a:srgbClr val="02A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588"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SubTitle_2"/>
          <p:cNvSpPr>
            <a:spLocks noChangeArrowheads="1"/>
          </p:cNvSpPr>
          <p:nvPr/>
        </p:nvSpPr>
        <p:spPr bwMode="auto">
          <a:xfrm>
            <a:off x="1986006" y="3709988"/>
            <a:ext cx="38109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588"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保存章节测验只是保存当前完成的选项，不是提交作业，如果只保存不提交的话，是没有作业成绩的</a:t>
            </a:r>
          </a:p>
        </p:txBody>
      </p:sp>
      <p:sp>
        <p:nvSpPr>
          <p:cNvPr id="20" name="MH_Other_5"/>
          <p:cNvSpPr txBox="1">
            <a:spLocks noChangeArrowheads="1"/>
          </p:cNvSpPr>
          <p:nvPr/>
        </p:nvSpPr>
        <p:spPr bwMode="auto">
          <a:xfrm>
            <a:off x="1093831" y="5262127"/>
            <a:ext cx="688975" cy="960873"/>
          </a:xfrm>
          <a:prstGeom prst="rect">
            <a:avLst/>
          </a:prstGeom>
          <a:solidFill>
            <a:srgbClr val="A362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588"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SubTitle_3"/>
          <p:cNvSpPr>
            <a:spLocks noChangeArrowheads="1"/>
          </p:cNvSpPr>
          <p:nvPr/>
        </p:nvSpPr>
        <p:spPr bwMode="auto">
          <a:xfrm>
            <a:off x="1986006" y="5089525"/>
            <a:ext cx="3810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588"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806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作业提交不成功的话，建议先换谷歌浏览器和网络环境好的地方尝试</a:t>
            </a:r>
            <a:r>
              <a:rPr kumimoji="0" lang="zh-CN" altLang="en-US" sz="1800" dirty="0" smtClean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提交</a:t>
            </a:r>
            <a:endParaRPr kumimoji="0" lang="zh-CN" altLang="en-US" sz="1800" dirty="0">
              <a:solidFill>
                <a:srgbClr val="FFC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4092" y="1502788"/>
            <a:ext cx="2555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注意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9886" y="584776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做测验</a:t>
            </a:r>
          </a:p>
        </p:txBody>
      </p:sp>
    </p:spTree>
    <p:extLst>
      <p:ext uri="{BB962C8B-B14F-4D97-AF65-F5344CB8AC3E}">
        <p14:creationId xmlns:p14="http://schemas.microsoft.com/office/powerpoint/2010/main" val="30991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964</Words>
  <Application>Microsoft Office PowerPoint</Application>
  <PresentationFormat>自定义</PresentationFormat>
  <Paragraphs>129</Paragraphs>
  <Slides>24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学习通——随身携带的数字教育资源库</vt:lpstr>
      <vt:lpstr>学习通——直播互动的利器</vt:lpstr>
      <vt:lpstr>尔雅学习重要警示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李阳阳</dc:creator>
  <cp:lastModifiedBy>qlx</cp:lastModifiedBy>
  <cp:revision>78</cp:revision>
  <dcterms:created xsi:type="dcterms:W3CDTF">2016-11-24T06:03:13Z</dcterms:created>
  <dcterms:modified xsi:type="dcterms:W3CDTF">2017-03-13T02:43:23Z</dcterms:modified>
</cp:coreProperties>
</file>